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handoutMasterIdLst>
    <p:handoutMasterId r:id="rId19"/>
  </p:handoutMasterIdLst>
  <p:sldIdLst>
    <p:sldId id="274" r:id="rId5"/>
    <p:sldId id="276" r:id="rId6"/>
    <p:sldId id="275" r:id="rId7"/>
    <p:sldId id="277" r:id="rId8"/>
    <p:sldId id="278" r:id="rId9"/>
    <p:sldId id="279" r:id="rId10"/>
    <p:sldId id="281" r:id="rId11"/>
    <p:sldId id="282" r:id="rId12"/>
    <p:sldId id="283" r:id="rId13"/>
    <p:sldId id="287" r:id="rId14"/>
    <p:sldId id="286" r:id="rId15"/>
    <p:sldId id="288" r:id="rId16"/>
    <p:sldId id="280" r:id="rId17"/>
    <p:sldId id="285" r:id="rId18"/>
  </p:sldIdLst>
  <p:sldSz cx="7559675" cy="1069181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ssie Keable-Elliot" initials="JK" lastIdx="1" clrIdx="0">
    <p:extLst>
      <p:ext uri="{19B8F6BF-5375-455C-9EA6-DF929625EA0E}">
        <p15:presenceInfo xmlns:p15="http://schemas.microsoft.com/office/powerpoint/2012/main" userId="Jessie Keable-Elliot" providerId="None"/>
      </p:ext>
    </p:extLst>
  </p:cmAuthor>
  <p:cmAuthor id="2" name="Sally Ellicott" initials="SE" lastIdx="13" clrIdx="1">
    <p:extLst>
      <p:ext uri="{19B8F6BF-5375-455C-9EA6-DF929625EA0E}">
        <p15:presenceInfo xmlns:p15="http://schemas.microsoft.com/office/powerpoint/2012/main" userId="S::s.ellicott@raleighinternational.org::1eb47d40-2fea-4593-a4a9-b3b936b21edd"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94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2" d="100"/>
          <a:sy n="52" d="100"/>
        </p:scale>
        <p:origin x="2597" y="67"/>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2D996BC5-1B21-4A39-BB4F-4C643A7F981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E57C061A-E3F2-4F78-B724-0C60D11AE89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4985610-F85B-4E2D-BC26-2D2D1D676D3E}" type="datetimeFigureOut">
              <a:rPr lang="en-GB" smtClean="0"/>
              <a:t>12/03/2020</a:t>
            </a:fld>
            <a:endParaRPr lang="en-GB"/>
          </a:p>
        </p:txBody>
      </p:sp>
      <p:sp>
        <p:nvSpPr>
          <p:cNvPr id="4" name="Footer Placeholder 3">
            <a:extLst>
              <a:ext uri="{FF2B5EF4-FFF2-40B4-BE49-F238E27FC236}">
                <a16:creationId xmlns:a16="http://schemas.microsoft.com/office/drawing/2014/main" id="{2B6CFF13-7123-4066-A85F-F1DD601EEAD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FCCC367E-CB9C-474B-8BD3-643520057BE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8A62E9B-4C41-4916-BE66-F8E9077AF84A}" type="slidenum">
              <a:rPr lang="en-GB" smtClean="0"/>
              <a:t>‹#›</a:t>
            </a:fld>
            <a:endParaRPr lang="en-GB"/>
          </a:p>
        </p:txBody>
      </p:sp>
    </p:spTree>
    <p:extLst>
      <p:ext uri="{BB962C8B-B14F-4D97-AF65-F5344CB8AC3E}">
        <p14:creationId xmlns:p14="http://schemas.microsoft.com/office/powerpoint/2010/main" val="41896026"/>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66976" y="1749795"/>
            <a:ext cx="6425724" cy="3722335"/>
          </a:xfrm>
          <a:prstGeom prst="rect">
            <a:avLst/>
          </a:prstGeom>
        </p:spPr>
        <p:txBody>
          <a:bodyPr anchor="b"/>
          <a:lstStyle>
            <a:lvl1pPr algn="ctr">
              <a:defRPr sz="4960">
                <a:latin typeface="Helvetica Neue" panose="02000503000000020004" pitchFamily="2"/>
              </a:defRPr>
            </a:lvl1pPr>
          </a:lstStyle>
          <a:p>
            <a:r>
              <a:rPr lang="en-US"/>
              <a:t>Click to edit Master title style</a:t>
            </a:r>
          </a:p>
        </p:txBody>
      </p:sp>
      <p:sp>
        <p:nvSpPr>
          <p:cNvPr id="3" name="Subtitle 2"/>
          <p:cNvSpPr>
            <a:spLocks noGrp="1"/>
          </p:cNvSpPr>
          <p:nvPr>
            <p:ph type="subTitle" idx="1"/>
          </p:nvPr>
        </p:nvSpPr>
        <p:spPr>
          <a:xfrm>
            <a:off x="944960" y="5615678"/>
            <a:ext cx="5669756" cy="2581379"/>
          </a:xfrm>
          <a:prstGeom prst="rect">
            <a:avLst/>
          </a:prstGeom>
        </p:spPr>
        <p:txBody>
          <a:bodyPr/>
          <a:lstStyle>
            <a:lvl1pPr marL="0" indent="0" algn="ctr">
              <a:buNone/>
              <a:defRPr sz="1984">
                <a:latin typeface="HelveticaNeueLT Std" panose="020B0604020202020204" pitchFamily="34" charset="0"/>
              </a:defRPr>
            </a:lvl1pPr>
            <a:lvl2pPr marL="377967" indent="0" algn="ctr">
              <a:buNone/>
              <a:defRPr sz="1653"/>
            </a:lvl2pPr>
            <a:lvl3pPr marL="755934" indent="0" algn="ctr">
              <a:buNone/>
              <a:defRPr sz="1488"/>
            </a:lvl3pPr>
            <a:lvl4pPr marL="1133902" indent="0" algn="ctr">
              <a:buNone/>
              <a:defRPr sz="1323"/>
            </a:lvl4pPr>
            <a:lvl5pPr marL="1511869" indent="0" algn="ctr">
              <a:buNone/>
              <a:defRPr sz="1323"/>
            </a:lvl5pPr>
            <a:lvl6pPr marL="1889836" indent="0" algn="ctr">
              <a:buNone/>
              <a:defRPr sz="1323"/>
            </a:lvl6pPr>
            <a:lvl7pPr marL="2267803" indent="0" algn="ctr">
              <a:buNone/>
              <a:defRPr sz="1323"/>
            </a:lvl7pPr>
            <a:lvl8pPr marL="2645771" indent="0" algn="ctr">
              <a:buNone/>
              <a:defRPr sz="1323"/>
            </a:lvl8pPr>
            <a:lvl9pPr marL="3023738" indent="0" algn="ctr">
              <a:buNone/>
              <a:defRPr sz="1323"/>
            </a:lvl9pPr>
          </a:lstStyle>
          <a:p>
            <a:r>
              <a:rPr lang="en-US"/>
              <a:t>Click to edit Master subtitle style</a:t>
            </a:r>
          </a:p>
        </p:txBody>
      </p:sp>
      <p:sp>
        <p:nvSpPr>
          <p:cNvPr id="4" name="Date Placeholder 3"/>
          <p:cNvSpPr>
            <a:spLocks noGrp="1"/>
          </p:cNvSpPr>
          <p:nvPr>
            <p:ph type="dt" sz="half" idx="10"/>
          </p:nvPr>
        </p:nvSpPr>
        <p:spPr>
          <a:xfrm>
            <a:off x="519728" y="9909729"/>
            <a:ext cx="1700927" cy="569240"/>
          </a:xfrm>
          <a:prstGeom prst="rect">
            <a:avLst/>
          </a:prstGeom>
        </p:spPr>
        <p:txBody>
          <a:bodyPr/>
          <a:lstStyle/>
          <a:p>
            <a:fld id="{7B6183AA-CEB1-4631-BCCA-09596D7BBBA2}" type="datetimeFigureOut">
              <a:rPr lang="en-GB" smtClean="0"/>
              <a:t>12/03/2020</a:t>
            </a:fld>
            <a:endParaRPr lang="en-GB"/>
          </a:p>
        </p:txBody>
      </p:sp>
      <p:sp>
        <p:nvSpPr>
          <p:cNvPr id="5" name="Footer Placeholder 4"/>
          <p:cNvSpPr>
            <a:spLocks noGrp="1"/>
          </p:cNvSpPr>
          <p:nvPr>
            <p:ph type="ftr" sz="quarter" idx="11"/>
          </p:nvPr>
        </p:nvSpPr>
        <p:spPr>
          <a:xfrm>
            <a:off x="2504143" y="9909729"/>
            <a:ext cx="2551390" cy="569240"/>
          </a:xfrm>
          <a:prstGeom prst="rect">
            <a:avLst/>
          </a:prstGeom>
        </p:spPr>
        <p:txBody>
          <a:bodyPr/>
          <a:lstStyle/>
          <a:p>
            <a:endParaRPr lang="en-GB"/>
          </a:p>
        </p:txBody>
      </p:sp>
      <p:sp>
        <p:nvSpPr>
          <p:cNvPr id="6" name="Slide Number Placeholder 5"/>
          <p:cNvSpPr>
            <a:spLocks noGrp="1"/>
          </p:cNvSpPr>
          <p:nvPr>
            <p:ph type="sldNum" sz="quarter" idx="12"/>
          </p:nvPr>
        </p:nvSpPr>
        <p:spPr>
          <a:xfrm>
            <a:off x="5339020" y="9909729"/>
            <a:ext cx="1700927" cy="569240"/>
          </a:xfrm>
          <a:prstGeom prst="rect">
            <a:avLst/>
          </a:prstGeom>
        </p:spPr>
        <p:txBody>
          <a:bodyPr/>
          <a:lstStyle/>
          <a:p>
            <a:fld id="{844EECA0-969F-4A0C-9A14-30F4CB1F2236}" type="slidenum">
              <a:rPr lang="en-GB" smtClean="0"/>
              <a:t>‹#›</a:t>
            </a:fld>
            <a:endParaRPr lang="en-GB"/>
          </a:p>
        </p:txBody>
      </p:sp>
    </p:spTree>
    <p:extLst>
      <p:ext uri="{BB962C8B-B14F-4D97-AF65-F5344CB8AC3E}">
        <p14:creationId xmlns:p14="http://schemas.microsoft.com/office/powerpoint/2010/main" val="41538320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519728" y="569242"/>
            <a:ext cx="6520220" cy="2066590"/>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519728" y="2846200"/>
            <a:ext cx="6520220" cy="6783857"/>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519728" y="9909729"/>
            <a:ext cx="1700927" cy="569240"/>
          </a:xfrm>
          <a:prstGeom prst="rect">
            <a:avLst/>
          </a:prstGeom>
        </p:spPr>
        <p:txBody>
          <a:bodyPr/>
          <a:lstStyle/>
          <a:p>
            <a:fld id="{7B6183AA-CEB1-4631-BCCA-09596D7BBBA2}" type="datetimeFigureOut">
              <a:rPr lang="en-GB" smtClean="0"/>
              <a:t>12/03/2020</a:t>
            </a:fld>
            <a:endParaRPr lang="en-GB"/>
          </a:p>
        </p:txBody>
      </p:sp>
      <p:sp>
        <p:nvSpPr>
          <p:cNvPr id="5" name="Footer Placeholder 4"/>
          <p:cNvSpPr>
            <a:spLocks noGrp="1"/>
          </p:cNvSpPr>
          <p:nvPr>
            <p:ph type="ftr" sz="quarter" idx="11"/>
          </p:nvPr>
        </p:nvSpPr>
        <p:spPr>
          <a:xfrm>
            <a:off x="2504143" y="9909729"/>
            <a:ext cx="2551390" cy="569240"/>
          </a:xfrm>
          <a:prstGeom prst="rect">
            <a:avLst/>
          </a:prstGeom>
        </p:spPr>
        <p:txBody>
          <a:bodyPr/>
          <a:lstStyle/>
          <a:p>
            <a:endParaRPr lang="en-GB"/>
          </a:p>
        </p:txBody>
      </p:sp>
      <p:sp>
        <p:nvSpPr>
          <p:cNvPr id="6" name="Slide Number Placeholder 5"/>
          <p:cNvSpPr>
            <a:spLocks noGrp="1"/>
          </p:cNvSpPr>
          <p:nvPr>
            <p:ph type="sldNum" sz="quarter" idx="12"/>
          </p:nvPr>
        </p:nvSpPr>
        <p:spPr>
          <a:xfrm>
            <a:off x="5339020" y="9909729"/>
            <a:ext cx="1700927" cy="569240"/>
          </a:xfrm>
          <a:prstGeom prst="rect">
            <a:avLst/>
          </a:prstGeom>
        </p:spPr>
        <p:txBody>
          <a:bodyPr/>
          <a:lstStyle/>
          <a:p>
            <a:fld id="{844EECA0-969F-4A0C-9A14-30F4CB1F2236}" type="slidenum">
              <a:rPr lang="en-GB" smtClean="0"/>
              <a:t>‹#›</a:t>
            </a:fld>
            <a:endParaRPr lang="en-GB"/>
          </a:p>
        </p:txBody>
      </p:sp>
    </p:spTree>
    <p:extLst>
      <p:ext uri="{BB962C8B-B14F-4D97-AF65-F5344CB8AC3E}">
        <p14:creationId xmlns:p14="http://schemas.microsoft.com/office/powerpoint/2010/main" val="28756858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409893" y="569240"/>
            <a:ext cx="1630055" cy="9060817"/>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519728" y="569240"/>
            <a:ext cx="4795669" cy="9060817"/>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519728" y="9909729"/>
            <a:ext cx="1700927" cy="569240"/>
          </a:xfrm>
          <a:prstGeom prst="rect">
            <a:avLst/>
          </a:prstGeom>
        </p:spPr>
        <p:txBody>
          <a:bodyPr/>
          <a:lstStyle/>
          <a:p>
            <a:fld id="{7B6183AA-CEB1-4631-BCCA-09596D7BBBA2}" type="datetimeFigureOut">
              <a:rPr lang="en-GB" smtClean="0"/>
              <a:t>12/03/2020</a:t>
            </a:fld>
            <a:endParaRPr lang="en-GB"/>
          </a:p>
        </p:txBody>
      </p:sp>
      <p:sp>
        <p:nvSpPr>
          <p:cNvPr id="5" name="Footer Placeholder 4"/>
          <p:cNvSpPr>
            <a:spLocks noGrp="1"/>
          </p:cNvSpPr>
          <p:nvPr>
            <p:ph type="ftr" sz="quarter" idx="11"/>
          </p:nvPr>
        </p:nvSpPr>
        <p:spPr>
          <a:xfrm>
            <a:off x="2504143" y="9909729"/>
            <a:ext cx="2551390" cy="569240"/>
          </a:xfrm>
          <a:prstGeom prst="rect">
            <a:avLst/>
          </a:prstGeom>
        </p:spPr>
        <p:txBody>
          <a:bodyPr/>
          <a:lstStyle/>
          <a:p>
            <a:endParaRPr lang="en-GB"/>
          </a:p>
        </p:txBody>
      </p:sp>
      <p:sp>
        <p:nvSpPr>
          <p:cNvPr id="6" name="Slide Number Placeholder 5"/>
          <p:cNvSpPr>
            <a:spLocks noGrp="1"/>
          </p:cNvSpPr>
          <p:nvPr>
            <p:ph type="sldNum" sz="quarter" idx="12"/>
          </p:nvPr>
        </p:nvSpPr>
        <p:spPr>
          <a:xfrm>
            <a:off x="5339020" y="9909729"/>
            <a:ext cx="1700927" cy="569240"/>
          </a:xfrm>
          <a:prstGeom prst="rect">
            <a:avLst/>
          </a:prstGeom>
        </p:spPr>
        <p:txBody>
          <a:bodyPr/>
          <a:lstStyle/>
          <a:p>
            <a:fld id="{844EECA0-969F-4A0C-9A14-30F4CB1F2236}" type="slidenum">
              <a:rPr lang="en-GB" smtClean="0"/>
              <a:t>‹#›</a:t>
            </a:fld>
            <a:endParaRPr lang="en-GB"/>
          </a:p>
        </p:txBody>
      </p:sp>
    </p:spTree>
    <p:extLst>
      <p:ext uri="{BB962C8B-B14F-4D97-AF65-F5344CB8AC3E}">
        <p14:creationId xmlns:p14="http://schemas.microsoft.com/office/powerpoint/2010/main" val="9569490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728" y="569242"/>
            <a:ext cx="6520220" cy="206659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519728" y="2846200"/>
            <a:ext cx="6520220" cy="6783857"/>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519728" y="9909729"/>
            <a:ext cx="1700927" cy="569240"/>
          </a:xfrm>
          <a:prstGeom prst="rect">
            <a:avLst/>
          </a:prstGeom>
        </p:spPr>
        <p:txBody>
          <a:bodyPr/>
          <a:lstStyle/>
          <a:p>
            <a:fld id="{7B6183AA-CEB1-4631-BCCA-09596D7BBBA2}" type="datetimeFigureOut">
              <a:rPr lang="en-GB" smtClean="0"/>
              <a:t>12/03/2020</a:t>
            </a:fld>
            <a:endParaRPr lang="en-GB"/>
          </a:p>
        </p:txBody>
      </p:sp>
      <p:sp>
        <p:nvSpPr>
          <p:cNvPr id="5" name="Footer Placeholder 4"/>
          <p:cNvSpPr>
            <a:spLocks noGrp="1"/>
          </p:cNvSpPr>
          <p:nvPr>
            <p:ph type="ftr" sz="quarter" idx="11"/>
          </p:nvPr>
        </p:nvSpPr>
        <p:spPr>
          <a:xfrm>
            <a:off x="2504143" y="9909729"/>
            <a:ext cx="2551390" cy="569240"/>
          </a:xfrm>
          <a:prstGeom prst="rect">
            <a:avLst/>
          </a:prstGeom>
        </p:spPr>
        <p:txBody>
          <a:bodyPr/>
          <a:lstStyle/>
          <a:p>
            <a:endParaRPr lang="en-GB"/>
          </a:p>
        </p:txBody>
      </p:sp>
      <p:sp>
        <p:nvSpPr>
          <p:cNvPr id="6" name="Slide Number Placeholder 5"/>
          <p:cNvSpPr>
            <a:spLocks noGrp="1"/>
          </p:cNvSpPr>
          <p:nvPr>
            <p:ph type="sldNum" sz="quarter" idx="12"/>
          </p:nvPr>
        </p:nvSpPr>
        <p:spPr>
          <a:xfrm>
            <a:off x="5339020" y="9909729"/>
            <a:ext cx="1700927" cy="569240"/>
          </a:xfrm>
          <a:prstGeom prst="rect">
            <a:avLst/>
          </a:prstGeom>
        </p:spPr>
        <p:txBody>
          <a:bodyPr/>
          <a:lstStyle/>
          <a:p>
            <a:fld id="{844EECA0-969F-4A0C-9A14-30F4CB1F2236}" type="slidenum">
              <a:rPr lang="en-GB" smtClean="0"/>
              <a:t>‹#›</a:t>
            </a:fld>
            <a:endParaRPr lang="en-GB"/>
          </a:p>
        </p:txBody>
      </p:sp>
    </p:spTree>
    <p:extLst>
      <p:ext uri="{BB962C8B-B14F-4D97-AF65-F5344CB8AC3E}">
        <p14:creationId xmlns:p14="http://schemas.microsoft.com/office/powerpoint/2010/main" val="32997064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15791" y="2665532"/>
            <a:ext cx="6520220" cy="4447496"/>
          </a:xfrm>
          <a:prstGeom prst="rect">
            <a:avLst/>
          </a:prstGeom>
        </p:spPr>
        <p:txBody>
          <a:bodyPr anchor="b"/>
          <a:lstStyle>
            <a:lvl1pPr>
              <a:defRPr sz="4960"/>
            </a:lvl1pPr>
          </a:lstStyle>
          <a:p>
            <a:r>
              <a:rPr lang="en-US"/>
              <a:t>Click to edit Master title style</a:t>
            </a:r>
          </a:p>
        </p:txBody>
      </p:sp>
      <p:sp>
        <p:nvSpPr>
          <p:cNvPr id="3" name="Text Placeholder 2"/>
          <p:cNvSpPr>
            <a:spLocks noGrp="1"/>
          </p:cNvSpPr>
          <p:nvPr>
            <p:ph type="body" idx="1"/>
          </p:nvPr>
        </p:nvSpPr>
        <p:spPr>
          <a:xfrm>
            <a:off x="515791" y="7155103"/>
            <a:ext cx="6520220" cy="2338833"/>
          </a:xfrm>
          <a:prstGeom prst="rect">
            <a:avLst/>
          </a:prstGeom>
        </p:spPr>
        <p:txBody>
          <a:bodyPr/>
          <a:lstStyle>
            <a:lvl1pPr marL="0" indent="0">
              <a:buNone/>
              <a:defRPr sz="1984">
                <a:solidFill>
                  <a:schemeClr val="tx1"/>
                </a:solidFill>
              </a:defRPr>
            </a:lvl1pPr>
            <a:lvl2pPr marL="377967" indent="0">
              <a:buNone/>
              <a:defRPr sz="1653">
                <a:solidFill>
                  <a:schemeClr val="tx1">
                    <a:tint val="75000"/>
                  </a:schemeClr>
                </a:solidFill>
              </a:defRPr>
            </a:lvl2pPr>
            <a:lvl3pPr marL="755934" indent="0">
              <a:buNone/>
              <a:defRPr sz="1488">
                <a:solidFill>
                  <a:schemeClr val="tx1">
                    <a:tint val="75000"/>
                  </a:schemeClr>
                </a:solidFill>
              </a:defRPr>
            </a:lvl3pPr>
            <a:lvl4pPr marL="1133902" indent="0">
              <a:buNone/>
              <a:defRPr sz="1323">
                <a:solidFill>
                  <a:schemeClr val="tx1">
                    <a:tint val="75000"/>
                  </a:schemeClr>
                </a:solidFill>
              </a:defRPr>
            </a:lvl4pPr>
            <a:lvl5pPr marL="1511869" indent="0">
              <a:buNone/>
              <a:defRPr sz="1323">
                <a:solidFill>
                  <a:schemeClr val="tx1">
                    <a:tint val="75000"/>
                  </a:schemeClr>
                </a:solidFill>
              </a:defRPr>
            </a:lvl5pPr>
            <a:lvl6pPr marL="1889836" indent="0">
              <a:buNone/>
              <a:defRPr sz="1323">
                <a:solidFill>
                  <a:schemeClr val="tx1">
                    <a:tint val="75000"/>
                  </a:schemeClr>
                </a:solidFill>
              </a:defRPr>
            </a:lvl6pPr>
            <a:lvl7pPr marL="2267803" indent="0">
              <a:buNone/>
              <a:defRPr sz="1323">
                <a:solidFill>
                  <a:schemeClr val="tx1">
                    <a:tint val="75000"/>
                  </a:schemeClr>
                </a:solidFill>
              </a:defRPr>
            </a:lvl7pPr>
            <a:lvl8pPr marL="2645771" indent="0">
              <a:buNone/>
              <a:defRPr sz="1323">
                <a:solidFill>
                  <a:schemeClr val="tx1">
                    <a:tint val="75000"/>
                  </a:schemeClr>
                </a:solidFill>
              </a:defRPr>
            </a:lvl8pPr>
            <a:lvl9pPr marL="3023738" indent="0">
              <a:buNone/>
              <a:defRPr sz="1323">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519728" y="9909729"/>
            <a:ext cx="1700927" cy="569240"/>
          </a:xfrm>
          <a:prstGeom prst="rect">
            <a:avLst/>
          </a:prstGeom>
        </p:spPr>
        <p:txBody>
          <a:bodyPr/>
          <a:lstStyle/>
          <a:p>
            <a:fld id="{7B6183AA-CEB1-4631-BCCA-09596D7BBBA2}" type="datetimeFigureOut">
              <a:rPr lang="en-GB" smtClean="0"/>
              <a:t>12/03/2020</a:t>
            </a:fld>
            <a:endParaRPr lang="en-GB"/>
          </a:p>
        </p:txBody>
      </p:sp>
      <p:sp>
        <p:nvSpPr>
          <p:cNvPr id="5" name="Footer Placeholder 4"/>
          <p:cNvSpPr>
            <a:spLocks noGrp="1"/>
          </p:cNvSpPr>
          <p:nvPr>
            <p:ph type="ftr" sz="quarter" idx="11"/>
          </p:nvPr>
        </p:nvSpPr>
        <p:spPr>
          <a:xfrm>
            <a:off x="2504143" y="9909729"/>
            <a:ext cx="2551390" cy="569240"/>
          </a:xfrm>
          <a:prstGeom prst="rect">
            <a:avLst/>
          </a:prstGeom>
        </p:spPr>
        <p:txBody>
          <a:bodyPr/>
          <a:lstStyle/>
          <a:p>
            <a:endParaRPr lang="en-GB"/>
          </a:p>
        </p:txBody>
      </p:sp>
      <p:sp>
        <p:nvSpPr>
          <p:cNvPr id="6" name="Slide Number Placeholder 5"/>
          <p:cNvSpPr>
            <a:spLocks noGrp="1"/>
          </p:cNvSpPr>
          <p:nvPr>
            <p:ph type="sldNum" sz="quarter" idx="12"/>
          </p:nvPr>
        </p:nvSpPr>
        <p:spPr>
          <a:xfrm>
            <a:off x="5339020" y="9909729"/>
            <a:ext cx="1700927" cy="569240"/>
          </a:xfrm>
          <a:prstGeom prst="rect">
            <a:avLst/>
          </a:prstGeom>
        </p:spPr>
        <p:txBody>
          <a:bodyPr/>
          <a:lstStyle/>
          <a:p>
            <a:fld id="{844EECA0-969F-4A0C-9A14-30F4CB1F2236}" type="slidenum">
              <a:rPr lang="en-GB" smtClean="0"/>
              <a:t>‹#›</a:t>
            </a:fld>
            <a:endParaRPr lang="en-GB"/>
          </a:p>
        </p:txBody>
      </p:sp>
    </p:spTree>
    <p:extLst>
      <p:ext uri="{BB962C8B-B14F-4D97-AF65-F5344CB8AC3E}">
        <p14:creationId xmlns:p14="http://schemas.microsoft.com/office/powerpoint/2010/main" val="23550123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19728" y="569242"/>
            <a:ext cx="6520220" cy="206659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519728" y="2846200"/>
            <a:ext cx="3212862" cy="6783857"/>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827085" y="2846200"/>
            <a:ext cx="3212862" cy="6783857"/>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519728" y="9909729"/>
            <a:ext cx="1700927" cy="569240"/>
          </a:xfrm>
          <a:prstGeom prst="rect">
            <a:avLst/>
          </a:prstGeom>
        </p:spPr>
        <p:txBody>
          <a:bodyPr/>
          <a:lstStyle/>
          <a:p>
            <a:fld id="{7B6183AA-CEB1-4631-BCCA-09596D7BBBA2}" type="datetimeFigureOut">
              <a:rPr lang="en-GB" smtClean="0"/>
              <a:t>12/03/2020</a:t>
            </a:fld>
            <a:endParaRPr lang="en-GB"/>
          </a:p>
        </p:txBody>
      </p:sp>
      <p:sp>
        <p:nvSpPr>
          <p:cNvPr id="6" name="Footer Placeholder 5"/>
          <p:cNvSpPr>
            <a:spLocks noGrp="1"/>
          </p:cNvSpPr>
          <p:nvPr>
            <p:ph type="ftr" sz="quarter" idx="11"/>
          </p:nvPr>
        </p:nvSpPr>
        <p:spPr>
          <a:xfrm>
            <a:off x="2504143" y="9909729"/>
            <a:ext cx="2551390" cy="569240"/>
          </a:xfrm>
          <a:prstGeom prst="rect">
            <a:avLst/>
          </a:prstGeom>
        </p:spPr>
        <p:txBody>
          <a:bodyPr/>
          <a:lstStyle/>
          <a:p>
            <a:endParaRPr lang="en-GB"/>
          </a:p>
        </p:txBody>
      </p:sp>
      <p:sp>
        <p:nvSpPr>
          <p:cNvPr id="7" name="Slide Number Placeholder 6"/>
          <p:cNvSpPr>
            <a:spLocks noGrp="1"/>
          </p:cNvSpPr>
          <p:nvPr>
            <p:ph type="sldNum" sz="quarter" idx="12"/>
          </p:nvPr>
        </p:nvSpPr>
        <p:spPr>
          <a:xfrm>
            <a:off x="5339020" y="9909729"/>
            <a:ext cx="1700927" cy="569240"/>
          </a:xfrm>
          <a:prstGeom prst="rect">
            <a:avLst/>
          </a:prstGeom>
        </p:spPr>
        <p:txBody>
          <a:bodyPr/>
          <a:lstStyle/>
          <a:p>
            <a:fld id="{844EECA0-969F-4A0C-9A14-30F4CB1F2236}" type="slidenum">
              <a:rPr lang="en-GB" smtClean="0"/>
              <a:t>‹#›</a:t>
            </a:fld>
            <a:endParaRPr lang="en-GB"/>
          </a:p>
        </p:txBody>
      </p:sp>
    </p:spTree>
    <p:extLst>
      <p:ext uri="{BB962C8B-B14F-4D97-AF65-F5344CB8AC3E}">
        <p14:creationId xmlns:p14="http://schemas.microsoft.com/office/powerpoint/2010/main" val="32016763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20712" y="569242"/>
            <a:ext cx="6520220" cy="2066590"/>
          </a:xfrm>
          <a:prstGeom prst="rect">
            <a:avLst/>
          </a:prstGeom>
        </p:spPr>
        <p:txBody>
          <a:bodyPr/>
          <a:lstStyle/>
          <a:p>
            <a:r>
              <a:rPr lang="en-US"/>
              <a:t>Click to edit Master title style</a:t>
            </a:r>
          </a:p>
        </p:txBody>
      </p:sp>
      <p:sp>
        <p:nvSpPr>
          <p:cNvPr id="3" name="Text Placeholder 2"/>
          <p:cNvSpPr>
            <a:spLocks noGrp="1"/>
          </p:cNvSpPr>
          <p:nvPr>
            <p:ph type="body" idx="1"/>
          </p:nvPr>
        </p:nvSpPr>
        <p:spPr>
          <a:xfrm>
            <a:off x="520713" y="2620980"/>
            <a:ext cx="3198096" cy="1284502"/>
          </a:xfrm>
          <a:prstGeom prst="rect">
            <a:avLst/>
          </a:prstGeom>
        </p:spPr>
        <p:txBody>
          <a:bodyPr anchor="b"/>
          <a:lstStyle>
            <a:lvl1pPr marL="0" indent="0">
              <a:buNone/>
              <a:defRPr sz="1984" b="1"/>
            </a:lvl1pPr>
            <a:lvl2pPr marL="377967" indent="0">
              <a:buNone/>
              <a:defRPr sz="1653" b="1"/>
            </a:lvl2pPr>
            <a:lvl3pPr marL="755934" indent="0">
              <a:buNone/>
              <a:defRPr sz="1488" b="1"/>
            </a:lvl3pPr>
            <a:lvl4pPr marL="1133902" indent="0">
              <a:buNone/>
              <a:defRPr sz="1323" b="1"/>
            </a:lvl4pPr>
            <a:lvl5pPr marL="1511869" indent="0">
              <a:buNone/>
              <a:defRPr sz="1323" b="1"/>
            </a:lvl5pPr>
            <a:lvl6pPr marL="1889836" indent="0">
              <a:buNone/>
              <a:defRPr sz="1323" b="1"/>
            </a:lvl6pPr>
            <a:lvl7pPr marL="2267803" indent="0">
              <a:buNone/>
              <a:defRPr sz="1323" b="1"/>
            </a:lvl7pPr>
            <a:lvl8pPr marL="2645771" indent="0">
              <a:buNone/>
              <a:defRPr sz="1323" b="1"/>
            </a:lvl8pPr>
            <a:lvl9pPr marL="3023738" indent="0">
              <a:buNone/>
              <a:defRPr sz="1323" b="1"/>
            </a:lvl9pPr>
          </a:lstStyle>
          <a:p>
            <a:pPr lvl="0"/>
            <a:r>
              <a:rPr lang="en-US"/>
              <a:t>Click to edit Master text styles</a:t>
            </a:r>
          </a:p>
        </p:txBody>
      </p:sp>
      <p:sp>
        <p:nvSpPr>
          <p:cNvPr id="4" name="Content Placeholder 3"/>
          <p:cNvSpPr>
            <a:spLocks noGrp="1"/>
          </p:cNvSpPr>
          <p:nvPr>
            <p:ph sz="half" idx="2"/>
          </p:nvPr>
        </p:nvSpPr>
        <p:spPr>
          <a:xfrm>
            <a:off x="520713" y="3905482"/>
            <a:ext cx="3198096" cy="5744375"/>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3827086" y="2620980"/>
            <a:ext cx="3213847" cy="1284502"/>
          </a:xfrm>
          <a:prstGeom prst="rect">
            <a:avLst/>
          </a:prstGeom>
        </p:spPr>
        <p:txBody>
          <a:bodyPr anchor="b"/>
          <a:lstStyle>
            <a:lvl1pPr marL="0" indent="0">
              <a:buNone/>
              <a:defRPr sz="1984" b="1"/>
            </a:lvl1pPr>
            <a:lvl2pPr marL="377967" indent="0">
              <a:buNone/>
              <a:defRPr sz="1653" b="1"/>
            </a:lvl2pPr>
            <a:lvl3pPr marL="755934" indent="0">
              <a:buNone/>
              <a:defRPr sz="1488" b="1"/>
            </a:lvl3pPr>
            <a:lvl4pPr marL="1133902" indent="0">
              <a:buNone/>
              <a:defRPr sz="1323" b="1"/>
            </a:lvl4pPr>
            <a:lvl5pPr marL="1511869" indent="0">
              <a:buNone/>
              <a:defRPr sz="1323" b="1"/>
            </a:lvl5pPr>
            <a:lvl6pPr marL="1889836" indent="0">
              <a:buNone/>
              <a:defRPr sz="1323" b="1"/>
            </a:lvl6pPr>
            <a:lvl7pPr marL="2267803" indent="0">
              <a:buNone/>
              <a:defRPr sz="1323" b="1"/>
            </a:lvl7pPr>
            <a:lvl8pPr marL="2645771" indent="0">
              <a:buNone/>
              <a:defRPr sz="1323" b="1"/>
            </a:lvl8pPr>
            <a:lvl9pPr marL="3023738" indent="0">
              <a:buNone/>
              <a:defRPr sz="1323" b="1"/>
            </a:lvl9pPr>
          </a:lstStyle>
          <a:p>
            <a:pPr lvl="0"/>
            <a:r>
              <a:rPr lang="en-US"/>
              <a:t>Click to edit Master text styles</a:t>
            </a:r>
          </a:p>
        </p:txBody>
      </p:sp>
      <p:sp>
        <p:nvSpPr>
          <p:cNvPr id="6" name="Content Placeholder 5"/>
          <p:cNvSpPr>
            <a:spLocks noGrp="1"/>
          </p:cNvSpPr>
          <p:nvPr>
            <p:ph sz="quarter" idx="4"/>
          </p:nvPr>
        </p:nvSpPr>
        <p:spPr>
          <a:xfrm>
            <a:off x="3827086" y="3905482"/>
            <a:ext cx="3213847" cy="5744375"/>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519728" y="9909729"/>
            <a:ext cx="1700927" cy="569240"/>
          </a:xfrm>
          <a:prstGeom prst="rect">
            <a:avLst/>
          </a:prstGeom>
        </p:spPr>
        <p:txBody>
          <a:bodyPr/>
          <a:lstStyle/>
          <a:p>
            <a:fld id="{7B6183AA-CEB1-4631-BCCA-09596D7BBBA2}" type="datetimeFigureOut">
              <a:rPr lang="en-GB" smtClean="0"/>
              <a:t>12/03/2020</a:t>
            </a:fld>
            <a:endParaRPr lang="en-GB"/>
          </a:p>
        </p:txBody>
      </p:sp>
      <p:sp>
        <p:nvSpPr>
          <p:cNvPr id="8" name="Footer Placeholder 7"/>
          <p:cNvSpPr>
            <a:spLocks noGrp="1"/>
          </p:cNvSpPr>
          <p:nvPr>
            <p:ph type="ftr" sz="quarter" idx="11"/>
          </p:nvPr>
        </p:nvSpPr>
        <p:spPr>
          <a:xfrm>
            <a:off x="2504143" y="9909729"/>
            <a:ext cx="2551390" cy="569240"/>
          </a:xfrm>
          <a:prstGeom prst="rect">
            <a:avLst/>
          </a:prstGeom>
        </p:spPr>
        <p:txBody>
          <a:bodyPr/>
          <a:lstStyle/>
          <a:p>
            <a:endParaRPr lang="en-GB"/>
          </a:p>
        </p:txBody>
      </p:sp>
      <p:sp>
        <p:nvSpPr>
          <p:cNvPr id="9" name="Slide Number Placeholder 8"/>
          <p:cNvSpPr>
            <a:spLocks noGrp="1"/>
          </p:cNvSpPr>
          <p:nvPr>
            <p:ph type="sldNum" sz="quarter" idx="12"/>
          </p:nvPr>
        </p:nvSpPr>
        <p:spPr>
          <a:xfrm>
            <a:off x="5339020" y="9909729"/>
            <a:ext cx="1700927" cy="569240"/>
          </a:xfrm>
          <a:prstGeom prst="rect">
            <a:avLst/>
          </a:prstGeom>
        </p:spPr>
        <p:txBody>
          <a:bodyPr/>
          <a:lstStyle/>
          <a:p>
            <a:fld id="{844EECA0-969F-4A0C-9A14-30F4CB1F2236}" type="slidenum">
              <a:rPr lang="en-GB" smtClean="0"/>
              <a:t>‹#›</a:t>
            </a:fld>
            <a:endParaRPr lang="en-GB"/>
          </a:p>
        </p:txBody>
      </p:sp>
    </p:spTree>
    <p:extLst>
      <p:ext uri="{BB962C8B-B14F-4D97-AF65-F5344CB8AC3E}">
        <p14:creationId xmlns:p14="http://schemas.microsoft.com/office/powerpoint/2010/main" val="18052488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19728" y="569242"/>
            <a:ext cx="6520220" cy="2066590"/>
          </a:xfrm>
          <a:prstGeom prst="rect">
            <a:avLst/>
          </a:prstGeom>
        </p:spPr>
        <p:txBody>
          <a:bodyPr/>
          <a:lstStyle/>
          <a:p>
            <a:r>
              <a:rPr lang="en-US"/>
              <a:t>Click to edit Master title style</a:t>
            </a:r>
          </a:p>
        </p:txBody>
      </p:sp>
      <p:sp>
        <p:nvSpPr>
          <p:cNvPr id="3" name="Date Placeholder 2"/>
          <p:cNvSpPr>
            <a:spLocks noGrp="1"/>
          </p:cNvSpPr>
          <p:nvPr>
            <p:ph type="dt" sz="half" idx="10"/>
          </p:nvPr>
        </p:nvSpPr>
        <p:spPr>
          <a:xfrm>
            <a:off x="519728" y="9909729"/>
            <a:ext cx="1700927" cy="569240"/>
          </a:xfrm>
          <a:prstGeom prst="rect">
            <a:avLst/>
          </a:prstGeom>
        </p:spPr>
        <p:txBody>
          <a:bodyPr/>
          <a:lstStyle/>
          <a:p>
            <a:fld id="{7B6183AA-CEB1-4631-BCCA-09596D7BBBA2}" type="datetimeFigureOut">
              <a:rPr lang="en-GB" smtClean="0"/>
              <a:t>12/03/2020</a:t>
            </a:fld>
            <a:endParaRPr lang="en-GB"/>
          </a:p>
        </p:txBody>
      </p:sp>
      <p:sp>
        <p:nvSpPr>
          <p:cNvPr id="4" name="Footer Placeholder 3"/>
          <p:cNvSpPr>
            <a:spLocks noGrp="1"/>
          </p:cNvSpPr>
          <p:nvPr>
            <p:ph type="ftr" sz="quarter" idx="11"/>
          </p:nvPr>
        </p:nvSpPr>
        <p:spPr>
          <a:xfrm>
            <a:off x="2504143" y="9909729"/>
            <a:ext cx="2551390" cy="569240"/>
          </a:xfrm>
          <a:prstGeom prst="rect">
            <a:avLst/>
          </a:prstGeom>
        </p:spPr>
        <p:txBody>
          <a:bodyPr/>
          <a:lstStyle/>
          <a:p>
            <a:endParaRPr lang="en-GB"/>
          </a:p>
        </p:txBody>
      </p:sp>
      <p:sp>
        <p:nvSpPr>
          <p:cNvPr id="5" name="Slide Number Placeholder 4"/>
          <p:cNvSpPr>
            <a:spLocks noGrp="1"/>
          </p:cNvSpPr>
          <p:nvPr>
            <p:ph type="sldNum" sz="quarter" idx="12"/>
          </p:nvPr>
        </p:nvSpPr>
        <p:spPr>
          <a:xfrm>
            <a:off x="5339020" y="9909729"/>
            <a:ext cx="1700927" cy="569240"/>
          </a:xfrm>
          <a:prstGeom prst="rect">
            <a:avLst/>
          </a:prstGeom>
        </p:spPr>
        <p:txBody>
          <a:bodyPr/>
          <a:lstStyle/>
          <a:p>
            <a:fld id="{844EECA0-969F-4A0C-9A14-30F4CB1F2236}" type="slidenum">
              <a:rPr lang="en-GB" smtClean="0"/>
              <a:t>‹#›</a:t>
            </a:fld>
            <a:endParaRPr lang="en-GB"/>
          </a:p>
        </p:txBody>
      </p:sp>
    </p:spTree>
    <p:extLst>
      <p:ext uri="{BB962C8B-B14F-4D97-AF65-F5344CB8AC3E}">
        <p14:creationId xmlns:p14="http://schemas.microsoft.com/office/powerpoint/2010/main" val="32848302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519728" y="9909729"/>
            <a:ext cx="1700927" cy="569240"/>
          </a:xfrm>
          <a:prstGeom prst="rect">
            <a:avLst/>
          </a:prstGeom>
        </p:spPr>
        <p:txBody>
          <a:bodyPr/>
          <a:lstStyle/>
          <a:p>
            <a:fld id="{7B6183AA-CEB1-4631-BCCA-09596D7BBBA2}" type="datetimeFigureOut">
              <a:rPr lang="en-GB" smtClean="0"/>
              <a:t>12/03/2020</a:t>
            </a:fld>
            <a:endParaRPr lang="en-GB"/>
          </a:p>
        </p:txBody>
      </p:sp>
      <p:sp>
        <p:nvSpPr>
          <p:cNvPr id="3" name="Footer Placeholder 2"/>
          <p:cNvSpPr>
            <a:spLocks noGrp="1"/>
          </p:cNvSpPr>
          <p:nvPr>
            <p:ph type="ftr" sz="quarter" idx="11"/>
          </p:nvPr>
        </p:nvSpPr>
        <p:spPr>
          <a:xfrm>
            <a:off x="2504143" y="9909729"/>
            <a:ext cx="2551390" cy="569240"/>
          </a:xfrm>
          <a:prstGeom prst="rect">
            <a:avLst/>
          </a:prstGeom>
        </p:spPr>
        <p:txBody>
          <a:bodyPr/>
          <a:lstStyle/>
          <a:p>
            <a:endParaRPr lang="en-GB"/>
          </a:p>
        </p:txBody>
      </p:sp>
      <p:sp>
        <p:nvSpPr>
          <p:cNvPr id="4" name="Slide Number Placeholder 3"/>
          <p:cNvSpPr>
            <a:spLocks noGrp="1"/>
          </p:cNvSpPr>
          <p:nvPr>
            <p:ph type="sldNum" sz="quarter" idx="12"/>
          </p:nvPr>
        </p:nvSpPr>
        <p:spPr>
          <a:xfrm>
            <a:off x="5339020" y="9909729"/>
            <a:ext cx="1700927" cy="569240"/>
          </a:xfrm>
          <a:prstGeom prst="rect">
            <a:avLst/>
          </a:prstGeom>
        </p:spPr>
        <p:txBody>
          <a:bodyPr/>
          <a:lstStyle/>
          <a:p>
            <a:fld id="{844EECA0-969F-4A0C-9A14-30F4CB1F2236}" type="slidenum">
              <a:rPr lang="en-GB" smtClean="0"/>
              <a:t>‹#›</a:t>
            </a:fld>
            <a:endParaRPr lang="en-GB"/>
          </a:p>
        </p:txBody>
      </p:sp>
    </p:spTree>
    <p:extLst>
      <p:ext uri="{BB962C8B-B14F-4D97-AF65-F5344CB8AC3E}">
        <p14:creationId xmlns:p14="http://schemas.microsoft.com/office/powerpoint/2010/main" val="21707683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20712" y="712788"/>
            <a:ext cx="2438192" cy="2494756"/>
          </a:xfrm>
          <a:prstGeom prst="rect">
            <a:avLst/>
          </a:prstGeom>
        </p:spPr>
        <p:txBody>
          <a:bodyPr anchor="b"/>
          <a:lstStyle>
            <a:lvl1pPr>
              <a:defRPr sz="2645"/>
            </a:lvl1pPr>
          </a:lstStyle>
          <a:p>
            <a:r>
              <a:rPr lang="en-US"/>
              <a:t>Click to edit Master title style</a:t>
            </a:r>
          </a:p>
        </p:txBody>
      </p:sp>
      <p:sp>
        <p:nvSpPr>
          <p:cNvPr id="3" name="Content Placeholder 2"/>
          <p:cNvSpPr>
            <a:spLocks noGrp="1"/>
          </p:cNvSpPr>
          <p:nvPr>
            <p:ph idx="1"/>
          </p:nvPr>
        </p:nvSpPr>
        <p:spPr>
          <a:xfrm>
            <a:off x="3213847" y="1539425"/>
            <a:ext cx="3827085" cy="7598117"/>
          </a:xfrm>
          <a:prstGeom prst="rect">
            <a:avLst/>
          </a:prstGeom>
        </p:spPr>
        <p:txBody>
          <a:bodyPr/>
          <a:lstStyle>
            <a:lvl1pPr>
              <a:defRPr sz="2645"/>
            </a:lvl1pPr>
            <a:lvl2pPr>
              <a:defRPr sz="2315"/>
            </a:lvl2pPr>
            <a:lvl3pPr>
              <a:defRPr sz="1984"/>
            </a:lvl3pPr>
            <a:lvl4pPr>
              <a:defRPr sz="1653"/>
            </a:lvl4pPr>
            <a:lvl5pPr>
              <a:defRPr sz="1653"/>
            </a:lvl5pPr>
            <a:lvl6pPr>
              <a:defRPr sz="1653"/>
            </a:lvl6pPr>
            <a:lvl7pPr>
              <a:defRPr sz="1653"/>
            </a:lvl7pPr>
            <a:lvl8pPr>
              <a:defRPr sz="1653"/>
            </a:lvl8pPr>
            <a:lvl9pPr>
              <a:defRPr sz="165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520712" y="3207544"/>
            <a:ext cx="2438192" cy="5942372"/>
          </a:xfrm>
          <a:prstGeom prst="rect">
            <a:avLst/>
          </a:prstGeom>
        </p:spPr>
        <p:txBody>
          <a:bodyPr/>
          <a:lstStyle>
            <a:lvl1pPr marL="0" indent="0">
              <a:buNone/>
              <a:defRPr sz="1323"/>
            </a:lvl1pPr>
            <a:lvl2pPr marL="377967" indent="0">
              <a:buNone/>
              <a:defRPr sz="1157"/>
            </a:lvl2pPr>
            <a:lvl3pPr marL="755934" indent="0">
              <a:buNone/>
              <a:defRPr sz="992"/>
            </a:lvl3pPr>
            <a:lvl4pPr marL="1133902" indent="0">
              <a:buNone/>
              <a:defRPr sz="827"/>
            </a:lvl4pPr>
            <a:lvl5pPr marL="1511869" indent="0">
              <a:buNone/>
              <a:defRPr sz="827"/>
            </a:lvl5pPr>
            <a:lvl6pPr marL="1889836" indent="0">
              <a:buNone/>
              <a:defRPr sz="827"/>
            </a:lvl6pPr>
            <a:lvl7pPr marL="2267803" indent="0">
              <a:buNone/>
              <a:defRPr sz="827"/>
            </a:lvl7pPr>
            <a:lvl8pPr marL="2645771" indent="0">
              <a:buNone/>
              <a:defRPr sz="827"/>
            </a:lvl8pPr>
            <a:lvl9pPr marL="3023738" indent="0">
              <a:buNone/>
              <a:defRPr sz="827"/>
            </a:lvl9pPr>
          </a:lstStyle>
          <a:p>
            <a:pPr lvl="0"/>
            <a:r>
              <a:rPr lang="en-US"/>
              <a:t>Click to edit Master text styles</a:t>
            </a:r>
          </a:p>
        </p:txBody>
      </p:sp>
      <p:sp>
        <p:nvSpPr>
          <p:cNvPr id="5" name="Date Placeholder 4"/>
          <p:cNvSpPr>
            <a:spLocks noGrp="1"/>
          </p:cNvSpPr>
          <p:nvPr>
            <p:ph type="dt" sz="half" idx="10"/>
          </p:nvPr>
        </p:nvSpPr>
        <p:spPr>
          <a:xfrm>
            <a:off x="519728" y="9909729"/>
            <a:ext cx="1700927" cy="569240"/>
          </a:xfrm>
          <a:prstGeom prst="rect">
            <a:avLst/>
          </a:prstGeom>
        </p:spPr>
        <p:txBody>
          <a:bodyPr/>
          <a:lstStyle/>
          <a:p>
            <a:fld id="{7B6183AA-CEB1-4631-BCCA-09596D7BBBA2}" type="datetimeFigureOut">
              <a:rPr lang="en-GB" smtClean="0"/>
              <a:t>12/03/2020</a:t>
            </a:fld>
            <a:endParaRPr lang="en-GB"/>
          </a:p>
        </p:txBody>
      </p:sp>
      <p:sp>
        <p:nvSpPr>
          <p:cNvPr id="6" name="Footer Placeholder 5"/>
          <p:cNvSpPr>
            <a:spLocks noGrp="1"/>
          </p:cNvSpPr>
          <p:nvPr>
            <p:ph type="ftr" sz="quarter" idx="11"/>
          </p:nvPr>
        </p:nvSpPr>
        <p:spPr>
          <a:xfrm>
            <a:off x="2504143" y="9909729"/>
            <a:ext cx="2551390" cy="569240"/>
          </a:xfrm>
          <a:prstGeom prst="rect">
            <a:avLst/>
          </a:prstGeom>
        </p:spPr>
        <p:txBody>
          <a:bodyPr/>
          <a:lstStyle/>
          <a:p>
            <a:endParaRPr lang="en-GB"/>
          </a:p>
        </p:txBody>
      </p:sp>
      <p:sp>
        <p:nvSpPr>
          <p:cNvPr id="7" name="Slide Number Placeholder 6"/>
          <p:cNvSpPr>
            <a:spLocks noGrp="1"/>
          </p:cNvSpPr>
          <p:nvPr>
            <p:ph type="sldNum" sz="quarter" idx="12"/>
          </p:nvPr>
        </p:nvSpPr>
        <p:spPr>
          <a:xfrm>
            <a:off x="5339020" y="9909729"/>
            <a:ext cx="1700927" cy="569240"/>
          </a:xfrm>
          <a:prstGeom prst="rect">
            <a:avLst/>
          </a:prstGeom>
        </p:spPr>
        <p:txBody>
          <a:bodyPr/>
          <a:lstStyle/>
          <a:p>
            <a:fld id="{844EECA0-969F-4A0C-9A14-30F4CB1F2236}" type="slidenum">
              <a:rPr lang="en-GB" smtClean="0"/>
              <a:t>‹#›</a:t>
            </a:fld>
            <a:endParaRPr lang="en-GB"/>
          </a:p>
        </p:txBody>
      </p:sp>
    </p:spTree>
    <p:extLst>
      <p:ext uri="{BB962C8B-B14F-4D97-AF65-F5344CB8AC3E}">
        <p14:creationId xmlns:p14="http://schemas.microsoft.com/office/powerpoint/2010/main" val="8800226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20712" y="712788"/>
            <a:ext cx="2438192" cy="2494756"/>
          </a:xfrm>
          <a:prstGeom prst="rect">
            <a:avLst/>
          </a:prstGeom>
        </p:spPr>
        <p:txBody>
          <a:bodyPr anchor="b"/>
          <a:lstStyle>
            <a:lvl1pPr>
              <a:defRPr sz="2645"/>
            </a:lvl1pPr>
          </a:lstStyle>
          <a:p>
            <a:r>
              <a:rPr lang="en-US"/>
              <a:t>Click to edit Master title style</a:t>
            </a:r>
          </a:p>
        </p:txBody>
      </p:sp>
      <p:sp>
        <p:nvSpPr>
          <p:cNvPr id="3" name="Picture Placeholder 2"/>
          <p:cNvSpPr>
            <a:spLocks noGrp="1" noChangeAspect="1"/>
          </p:cNvSpPr>
          <p:nvPr>
            <p:ph type="pic" idx="1"/>
          </p:nvPr>
        </p:nvSpPr>
        <p:spPr>
          <a:xfrm>
            <a:off x="3213847" y="1539425"/>
            <a:ext cx="3827085" cy="7598117"/>
          </a:xfrm>
          <a:prstGeom prst="rect">
            <a:avLst/>
          </a:prstGeom>
        </p:spPr>
        <p:txBody>
          <a:bodyPr anchor="t"/>
          <a:lstStyle>
            <a:lvl1pPr marL="0" indent="0">
              <a:buNone/>
              <a:defRPr sz="2645"/>
            </a:lvl1pPr>
            <a:lvl2pPr marL="377967" indent="0">
              <a:buNone/>
              <a:defRPr sz="2315"/>
            </a:lvl2pPr>
            <a:lvl3pPr marL="755934" indent="0">
              <a:buNone/>
              <a:defRPr sz="1984"/>
            </a:lvl3pPr>
            <a:lvl4pPr marL="1133902" indent="0">
              <a:buNone/>
              <a:defRPr sz="1653"/>
            </a:lvl4pPr>
            <a:lvl5pPr marL="1511869" indent="0">
              <a:buNone/>
              <a:defRPr sz="1653"/>
            </a:lvl5pPr>
            <a:lvl6pPr marL="1889836" indent="0">
              <a:buNone/>
              <a:defRPr sz="1653"/>
            </a:lvl6pPr>
            <a:lvl7pPr marL="2267803" indent="0">
              <a:buNone/>
              <a:defRPr sz="1653"/>
            </a:lvl7pPr>
            <a:lvl8pPr marL="2645771" indent="0">
              <a:buNone/>
              <a:defRPr sz="1653"/>
            </a:lvl8pPr>
            <a:lvl9pPr marL="3023738" indent="0">
              <a:buNone/>
              <a:defRPr sz="1653"/>
            </a:lvl9pPr>
          </a:lstStyle>
          <a:p>
            <a:r>
              <a:rPr lang="en-US"/>
              <a:t>Click icon to add picture</a:t>
            </a:r>
          </a:p>
        </p:txBody>
      </p:sp>
      <p:sp>
        <p:nvSpPr>
          <p:cNvPr id="4" name="Text Placeholder 3"/>
          <p:cNvSpPr>
            <a:spLocks noGrp="1"/>
          </p:cNvSpPr>
          <p:nvPr>
            <p:ph type="body" sz="half" idx="2"/>
          </p:nvPr>
        </p:nvSpPr>
        <p:spPr>
          <a:xfrm>
            <a:off x="520712" y="3207544"/>
            <a:ext cx="2438192" cy="5942372"/>
          </a:xfrm>
          <a:prstGeom prst="rect">
            <a:avLst/>
          </a:prstGeom>
        </p:spPr>
        <p:txBody>
          <a:bodyPr/>
          <a:lstStyle>
            <a:lvl1pPr marL="0" indent="0">
              <a:buNone/>
              <a:defRPr sz="1323"/>
            </a:lvl1pPr>
            <a:lvl2pPr marL="377967" indent="0">
              <a:buNone/>
              <a:defRPr sz="1157"/>
            </a:lvl2pPr>
            <a:lvl3pPr marL="755934" indent="0">
              <a:buNone/>
              <a:defRPr sz="992"/>
            </a:lvl3pPr>
            <a:lvl4pPr marL="1133902" indent="0">
              <a:buNone/>
              <a:defRPr sz="827"/>
            </a:lvl4pPr>
            <a:lvl5pPr marL="1511869" indent="0">
              <a:buNone/>
              <a:defRPr sz="827"/>
            </a:lvl5pPr>
            <a:lvl6pPr marL="1889836" indent="0">
              <a:buNone/>
              <a:defRPr sz="827"/>
            </a:lvl6pPr>
            <a:lvl7pPr marL="2267803" indent="0">
              <a:buNone/>
              <a:defRPr sz="827"/>
            </a:lvl7pPr>
            <a:lvl8pPr marL="2645771" indent="0">
              <a:buNone/>
              <a:defRPr sz="827"/>
            </a:lvl8pPr>
            <a:lvl9pPr marL="3023738" indent="0">
              <a:buNone/>
              <a:defRPr sz="827"/>
            </a:lvl9pPr>
          </a:lstStyle>
          <a:p>
            <a:pPr lvl="0"/>
            <a:r>
              <a:rPr lang="en-US"/>
              <a:t>Click to edit Master text styles</a:t>
            </a:r>
          </a:p>
        </p:txBody>
      </p:sp>
      <p:sp>
        <p:nvSpPr>
          <p:cNvPr id="5" name="Date Placeholder 4"/>
          <p:cNvSpPr>
            <a:spLocks noGrp="1"/>
          </p:cNvSpPr>
          <p:nvPr>
            <p:ph type="dt" sz="half" idx="10"/>
          </p:nvPr>
        </p:nvSpPr>
        <p:spPr>
          <a:xfrm>
            <a:off x="519728" y="9909729"/>
            <a:ext cx="1700927" cy="569240"/>
          </a:xfrm>
          <a:prstGeom prst="rect">
            <a:avLst/>
          </a:prstGeom>
        </p:spPr>
        <p:txBody>
          <a:bodyPr/>
          <a:lstStyle/>
          <a:p>
            <a:fld id="{7B6183AA-CEB1-4631-BCCA-09596D7BBBA2}" type="datetimeFigureOut">
              <a:rPr lang="en-GB" smtClean="0"/>
              <a:t>12/03/2020</a:t>
            </a:fld>
            <a:endParaRPr lang="en-GB"/>
          </a:p>
        </p:txBody>
      </p:sp>
      <p:sp>
        <p:nvSpPr>
          <p:cNvPr id="6" name="Footer Placeholder 5"/>
          <p:cNvSpPr>
            <a:spLocks noGrp="1"/>
          </p:cNvSpPr>
          <p:nvPr>
            <p:ph type="ftr" sz="quarter" idx="11"/>
          </p:nvPr>
        </p:nvSpPr>
        <p:spPr>
          <a:xfrm>
            <a:off x="2504143" y="9909729"/>
            <a:ext cx="2551390" cy="569240"/>
          </a:xfrm>
          <a:prstGeom prst="rect">
            <a:avLst/>
          </a:prstGeom>
        </p:spPr>
        <p:txBody>
          <a:bodyPr/>
          <a:lstStyle/>
          <a:p>
            <a:endParaRPr lang="en-GB"/>
          </a:p>
        </p:txBody>
      </p:sp>
      <p:sp>
        <p:nvSpPr>
          <p:cNvPr id="7" name="Slide Number Placeholder 6"/>
          <p:cNvSpPr>
            <a:spLocks noGrp="1"/>
          </p:cNvSpPr>
          <p:nvPr>
            <p:ph type="sldNum" sz="quarter" idx="12"/>
          </p:nvPr>
        </p:nvSpPr>
        <p:spPr>
          <a:xfrm>
            <a:off x="5339020" y="9909729"/>
            <a:ext cx="1700927" cy="569240"/>
          </a:xfrm>
          <a:prstGeom prst="rect">
            <a:avLst/>
          </a:prstGeom>
        </p:spPr>
        <p:txBody>
          <a:bodyPr/>
          <a:lstStyle/>
          <a:p>
            <a:fld id="{844EECA0-969F-4A0C-9A14-30F4CB1F2236}" type="slidenum">
              <a:rPr lang="en-GB" smtClean="0"/>
              <a:t>‹#›</a:t>
            </a:fld>
            <a:endParaRPr lang="en-GB"/>
          </a:p>
        </p:txBody>
      </p:sp>
    </p:spTree>
    <p:extLst>
      <p:ext uri="{BB962C8B-B14F-4D97-AF65-F5344CB8AC3E}">
        <p14:creationId xmlns:p14="http://schemas.microsoft.com/office/powerpoint/2010/main" val="29155306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481196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755934" rtl="0" eaLnBrk="1" latinLnBrk="0" hangingPunct="1">
        <a:lnSpc>
          <a:spcPct val="90000"/>
        </a:lnSpc>
        <a:spcBef>
          <a:spcPct val="0"/>
        </a:spcBef>
        <a:buNone/>
        <a:defRPr sz="3637" kern="1200">
          <a:solidFill>
            <a:schemeClr val="tx1"/>
          </a:solidFill>
          <a:latin typeface="+mj-lt"/>
          <a:ea typeface="+mj-ea"/>
          <a:cs typeface="+mj-cs"/>
        </a:defRPr>
      </a:lvl1pPr>
    </p:titleStyle>
    <p:bodyStyle>
      <a:lvl1pPr marL="188984" indent="-188984" algn="l" defTabSz="755934" rtl="0" eaLnBrk="1" latinLnBrk="0" hangingPunct="1">
        <a:lnSpc>
          <a:spcPct val="90000"/>
        </a:lnSpc>
        <a:spcBef>
          <a:spcPts val="827"/>
        </a:spcBef>
        <a:buFont typeface="Arial" panose="020B0604020202020204" pitchFamily="34" charset="0"/>
        <a:buChar char="•"/>
        <a:defRPr sz="2315" kern="1200">
          <a:solidFill>
            <a:schemeClr val="tx1"/>
          </a:solidFill>
          <a:latin typeface="+mn-lt"/>
          <a:ea typeface="+mn-ea"/>
          <a:cs typeface="+mn-cs"/>
        </a:defRPr>
      </a:lvl1pPr>
      <a:lvl2pPr marL="566951" indent="-188984" algn="l" defTabSz="755934" rtl="0" eaLnBrk="1" latinLnBrk="0" hangingPunct="1">
        <a:lnSpc>
          <a:spcPct val="90000"/>
        </a:lnSpc>
        <a:spcBef>
          <a:spcPts val="413"/>
        </a:spcBef>
        <a:buFont typeface="Arial" panose="020B0604020202020204" pitchFamily="34" charset="0"/>
        <a:buChar char="•"/>
        <a:defRPr sz="1984" kern="1200">
          <a:solidFill>
            <a:schemeClr val="tx1"/>
          </a:solidFill>
          <a:latin typeface="+mn-lt"/>
          <a:ea typeface="+mn-ea"/>
          <a:cs typeface="+mn-cs"/>
        </a:defRPr>
      </a:lvl2pPr>
      <a:lvl3pPr marL="944918" indent="-188984" algn="l" defTabSz="755934" rtl="0" eaLnBrk="1" latinLnBrk="0" hangingPunct="1">
        <a:lnSpc>
          <a:spcPct val="90000"/>
        </a:lnSpc>
        <a:spcBef>
          <a:spcPts val="413"/>
        </a:spcBef>
        <a:buFont typeface="Arial" panose="020B0604020202020204" pitchFamily="34" charset="0"/>
        <a:buChar char="•"/>
        <a:defRPr sz="1653" kern="1200">
          <a:solidFill>
            <a:schemeClr val="tx1"/>
          </a:solidFill>
          <a:latin typeface="+mn-lt"/>
          <a:ea typeface="+mn-ea"/>
          <a:cs typeface="+mn-cs"/>
        </a:defRPr>
      </a:lvl3pPr>
      <a:lvl4pPr marL="1322885"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4pPr>
      <a:lvl5pPr marL="1700853"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p:bodyStyle>
    <p:otherStyle>
      <a:defPPr>
        <a:defRPr lang="en-US"/>
      </a:defPPr>
      <a:lvl1pPr marL="0" algn="l" defTabSz="755934" rtl="0" eaLnBrk="1" latinLnBrk="0" hangingPunct="1">
        <a:defRPr sz="1488" kern="1200">
          <a:solidFill>
            <a:schemeClr val="tx1"/>
          </a:solidFill>
          <a:latin typeface="+mn-lt"/>
          <a:ea typeface="+mn-ea"/>
          <a:cs typeface="+mn-cs"/>
        </a:defRPr>
      </a:lvl1pPr>
      <a:lvl2pPr marL="377967" algn="l" defTabSz="755934" rtl="0" eaLnBrk="1" latinLnBrk="0" hangingPunct="1">
        <a:defRPr sz="1488" kern="1200">
          <a:solidFill>
            <a:schemeClr val="tx1"/>
          </a:solidFill>
          <a:latin typeface="+mn-lt"/>
          <a:ea typeface="+mn-ea"/>
          <a:cs typeface="+mn-cs"/>
        </a:defRPr>
      </a:lvl2pPr>
      <a:lvl3pPr marL="755934" algn="l" defTabSz="755934" rtl="0" eaLnBrk="1" latinLnBrk="0" hangingPunct="1">
        <a:defRPr sz="1488" kern="1200">
          <a:solidFill>
            <a:schemeClr val="tx1"/>
          </a:solidFill>
          <a:latin typeface="+mn-lt"/>
          <a:ea typeface="+mn-ea"/>
          <a:cs typeface="+mn-cs"/>
        </a:defRPr>
      </a:lvl3pPr>
      <a:lvl4pPr marL="1133902" algn="l" defTabSz="755934" rtl="0" eaLnBrk="1" latinLnBrk="0" hangingPunct="1">
        <a:defRPr sz="1488" kern="1200">
          <a:solidFill>
            <a:schemeClr val="tx1"/>
          </a:solidFill>
          <a:latin typeface="+mn-lt"/>
          <a:ea typeface="+mn-ea"/>
          <a:cs typeface="+mn-cs"/>
        </a:defRPr>
      </a:lvl4pPr>
      <a:lvl5pPr marL="1511869" algn="l" defTabSz="755934" rtl="0" eaLnBrk="1" latinLnBrk="0" hangingPunct="1">
        <a:defRPr sz="1488" kern="1200">
          <a:solidFill>
            <a:schemeClr val="tx1"/>
          </a:solidFill>
          <a:latin typeface="+mn-lt"/>
          <a:ea typeface="+mn-ea"/>
          <a:cs typeface="+mn-cs"/>
        </a:defRPr>
      </a:lvl5pPr>
      <a:lvl6pPr marL="1889836" algn="l" defTabSz="755934" rtl="0" eaLnBrk="1" latinLnBrk="0" hangingPunct="1">
        <a:defRPr sz="1488" kern="1200">
          <a:solidFill>
            <a:schemeClr val="tx1"/>
          </a:solidFill>
          <a:latin typeface="+mn-lt"/>
          <a:ea typeface="+mn-ea"/>
          <a:cs typeface="+mn-cs"/>
        </a:defRPr>
      </a:lvl6pPr>
      <a:lvl7pPr marL="2267803" algn="l" defTabSz="755934" rtl="0" eaLnBrk="1" latinLnBrk="0" hangingPunct="1">
        <a:defRPr sz="1488" kern="1200">
          <a:solidFill>
            <a:schemeClr val="tx1"/>
          </a:solidFill>
          <a:latin typeface="+mn-lt"/>
          <a:ea typeface="+mn-ea"/>
          <a:cs typeface="+mn-cs"/>
        </a:defRPr>
      </a:lvl7pPr>
      <a:lvl8pPr marL="2645771" algn="l" defTabSz="755934" rtl="0" eaLnBrk="1" latinLnBrk="0" hangingPunct="1">
        <a:defRPr sz="1488" kern="1200">
          <a:solidFill>
            <a:schemeClr val="tx1"/>
          </a:solidFill>
          <a:latin typeface="+mn-lt"/>
          <a:ea typeface="+mn-ea"/>
          <a:cs typeface="+mn-cs"/>
        </a:defRPr>
      </a:lvl8pPr>
      <a:lvl9pPr marL="3023738" algn="l" defTabSz="755934" rtl="0" eaLnBrk="1" latinLnBrk="0" hangingPunct="1">
        <a:defRPr sz="1488"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5" userDrawn="1">
          <p15:clr>
            <a:srgbClr val="F26B43"/>
          </p15:clr>
        </p15:guide>
        <p15:guide id="2" pos="226"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mailto:applications-dof@raleighinternational.org" TargetMode="External"/><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jpeg"/><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hyperlink" Target="https://raleighinternational.org/local-lives-lasting-legacies/" TargetMode="External"/><Relationship Id="rId2" Type="http://schemas.openxmlformats.org/officeDocument/2006/relationships/image" Target="../media/image13.jpe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hyperlink" Target="https://fc4i023vxxt1ewr781577681-wpengine.netdna-ssl.com/wp-content/uploads/2019/10/Raleigh-International-Impact-Report-2018.pdf" TargetMode="External"/></Relationships>
</file>

<file path=ppt/slides/_rels/slide6.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8.png"/><Relationship Id="rId7" Type="http://schemas.openxmlformats.org/officeDocument/2006/relationships/image" Target="../media/image18.png"/><Relationship Id="rId2" Type="http://schemas.openxmlformats.org/officeDocument/2006/relationships/image" Target="../media/image14.jpeg"/><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4">
            <a:extLst>
              <a:ext uri="{FF2B5EF4-FFF2-40B4-BE49-F238E27FC236}">
                <a16:creationId xmlns:a16="http://schemas.microsoft.com/office/drawing/2014/main" id="{92C63693-63BA-4B48-BBE5-3B5763677C5F}"/>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52863"/>
          <a:stretch/>
        </p:blipFill>
        <p:spPr>
          <a:xfrm>
            <a:off x="0" y="-1"/>
            <a:ext cx="7559675" cy="10691813"/>
          </a:xfrm>
          <a:prstGeom prst="rect">
            <a:avLst/>
          </a:prstGeom>
        </p:spPr>
      </p:pic>
      <p:pic>
        <p:nvPicPr>
          <p:cNvPr id="5" name="Picture 4" descr="A person standing in front of a crowd&#10;&#10;Description automatically generated">
            <a:extLst>
              <a:ext uri="{FF2B5EF4-FFF2-40B4-BE49-F238E27FC236}">
                <a16:creationId xmlns:a16="http://schemas.microsoft.com/office/drawing/2014/main" id="{33AEBACE-A3BB-4122-8FFC-A6F87EE71C03}"/>
              </a:ext>
            </a:extLst>
          </p:cNvPr>
          <p:cNvPicPr>
            <a:picLocks noChangeAspect="1"/>
          </p:cNvPicPr>
          <p:nvPr/>
        </p:nvPicPr>
        <p:blipFill rotWithShape="1">
          <a:blip r:embed="rId3">
            <a:extLst>
              <a:ext uri="{28A0092B-C50C-407E-A947-70E740481C1C}">
                <a14:useLocalDpi xmlns:a14="http://schemas.microsoft.com/office/drawing/2010/main" val="0"/>
              </a:ext>
            </a:extLst>
          </a:blip>
          <a:srcRect l="39588" r="22915"/>
          <a:stretch/>
        </p:blipFill>
        <p:spPr>
          <a:xfrm flipH="1">
            <a:off x="-8188657" y="830522"/>
            <a:ext cx="7559676" cy="9569337"/>
          </a:xfrm>
          <a:prstGeom prst="rect">
            <a:avLst/>
          </a:prstGeom>
        </p:spPr>
      </p:pic>
      <p:pic>
        <p:nvPicPr>
          <p:cNvPr id="20" name="Picture 19">
            <a:extLst>
              <a:ext uri="{FF2B5EF4-FFF2-40B4-BE49-F238E27FC236}">
                <a16:creationId xmlns:a16="http://schemas.microsoft.com/office/drawing/2014/main" id="{EE2BC2CE-8607-423E-A5D4-74991BFDF9BA}"/>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58775" y="341313"/>
            <a:ext cx="2123168" cy="978418"/>
          </a:xfrm>
          <a:prstGeom prst="rect">
            <a:avLst/>
          </a:prstGeom>
        </p:spPr>
      </p:pic>
      <p:sp>
        <p:nvSpPr>
          <p:cNvPr id="22" name="TextBox 21">
            <a:extLst>
              <a:ext uri="{FF2B5EF4-FFF2-40B4-BE49-F238E27FC236}">
                <a16:creationId xmlns:a16="http://schemas.microsoft.com/office/drawing/2014/main" id="{49E65357-BC9A-4D09-8673-37EFEC3FEBBD}"/>
              </a:ext>
            </a:extLst>
          </p:cNvPr>
          <p:cNvSpPr txBox="1"/>
          <p:nvPr/>
        </p:nvSpPr>
        <p:spPr>
          <a:xfrm>
            <a:off x="0" y="4646199"/>
            <a:ext cx="6997368" cy="3046988"/>
          </a:xfrm>
          <a:prstGeom prst="rect">
            <a:avLst/>
          </a:prstGeom>
          <a:noFill/>
        </p:spPr>
        <p:txBody>
          <a:bodyPr wrap="square" rtlCol="0">
            <a:spAutoFit/>
          </a:bodyPr>
          <a:lstStyle/>
          <a:p>
            <a:pPr algn="r"/>
            <a:r>
              <a:rPr lang="en-GB" sz="7200" b="1" baseline="30000" dirty="0">
                <a:solidFill>
                  <a:schemeClr val="bg1"/>
                </a:solidFill>
                <a:latin typeface="HelveticaNeueLT Std" panose="020B0604020202020204" pitchFamily="34" charset="0"/>
              </a:rPr>
              <a:t>Director of Strategic Communications, Campaigns and Fundraising</a:t>
            </a:r>
          </a:p>
        </p:txBody>
      </p:sp>
    </p:spTree>
    <p:extLst>
      <p:ext uri="{BB962C8B-B14F-4D97-AF65-F5344CB8AC3E}">
        <p14:creationId xmlns:p14="http://schemas.microsoft.com/office/powerpoint/2010/main" val="153989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F1FB8EA-2F3B-4814-856F-693CE7EFC40E}"/>
              </a:ext>
            </a:extLst>
          </p:cNvPr>
          <p:cNvSpPr/>
          <p:nvPr/>
        </p:nvSpPr>
        <p:spPr>
          <a:xfrm>
            <a:off x="7102010" y="10334646"/>
            <a:ext cx="269626" cy="276999"/>
          </a:xfrm>
          <a:prstGeom prst="rect">
            <a:avLst/>
          </a:prstGeom>
        </p:spPr>
        <p:txBody>
          <a:bodyPr wrap="none">
            <a:spAutoFit/>
          </a:bodyPr>
          <a:lstStyle/>
          <a:p>
            <a:r>
              <a:rPr lang="en-GB" baseline="30000">
                <a:solidFill>
                  <a:srgbClr val="000000"/>
                </a:solidFill>
                <a:latin typeface="Helvetica Neue" panose="02000503000000020004" pitchFamily="2"/>
              </a:rPr>
              <a:t>8</a:t>
            </a:r>
          </a:p>
        </p:txBody>
      </p:sp>
      <p:sp>
        <p:nvSpPr>
          <p:cNvPr id="7" name="Rectangle 6">
            <a:extLst>
              <a:ext uri="{FF2B5EF4-FFF2-40B4-BE49-F238E27FC236}">
                <a16:creationId xmlns:a16="http://schemas.microsoft.com/office/drawing/2014/main" id="{D88778CA-7C62-44CA-B0FD-B6760E281E63}"/>
              </a:ext>
            </a:extLst>
          </p:cNvPr>
          <p:cNvSpPr/>
          <p:nvPr/>
        </p:nvSpPr>
        <p:spPr>
          <a:xfrm>
            <a:off x="154441" y="1205890"/>
            <a:ext cx="3625396" cy="7048083"/>
          </a:xfrm>
          <a:prstGeom prst="rect">
            <a:avLst/>
          </a:prstGeom>
        </p:spPr>
        <p:txBody>
          <a:bodyPr wrap="square">
            <a:spAutoFit/>
          </a:bodyPr>
          <a:lstStyle/>
          <a:p>
            <a:pPr>
              <a:spcBef>
                <a:spcPts val="300"/>
              </a:spcBef>
              <a:spcAft>
                <a:spcPts val="300"/>
              </a:spcAft>
            </a:pPr>
            <a:r>
              <a:rPr lang="en-GB" sz="1600" b="1" dirty="0">
                <a:solidFill>
                  <a:srgbClr val="00B050"/>
                </a:solidFill>
                <a:latin typeface="HelveticaNeueLT Std" panose="020B0604020202020204"/>
              </a:rPr>
              <a:t>Coordination and management</a:t>
            </a:r>
            <a:endParaRPr lang="en-GB" sz="1600" dirty="0">
              <a:solidFill>
                <a:srgbClr val="00B050"/>
              </a:solidFill>
              <a:latin typeface="HelveticaNeueLT Std" panose="020B0604020202020204"/>
            </a:endParaRPr>
          </a:p>
          <a:p>
            <a:pPr marL="285750" lvl="0" indent="-285750">
              <a:spcBef>
                <a:spcPts val="300"/>
              </a:spcBef>
              <a:spcAft>
                <a:spcPts val="300"/>
              </a:spcAft>
              <a:buFont typeface="Arial" panose="020B0604020202020204" pitchFamily="34" charset="0"/>
              <a:buChar char="•"/>
            </a:pPr>
            <a:r>
              <a:rPr lang="en-GB" sz="1600" b="1" dirty="0">
                <a:latin typeface="HelveticaNeueLT Std" panose="020B0604020202020204"/>
              </a:rPr>
              <a:t>Organisational coordination:</a:t>
            </a:r>
            <a:r>
              <a:rPr lang="en-GB" sz="1600" dirty="0">
                <a:latin typeface="HelveticaNeueLT Std" panose="020B0604020202020204"/>
              </a:rPr>
              <a:t> Responsible for leading the Communications and Fundraising cross-organisational working groups, developing a community of practice and building accountability against the relevant organisational KPIs</a:t>
            </a:r>
          </a:p>
          <a:p>
            <a:pPr marL="285750" lvl="0" indent="-285750">
              <a:spcBef>
                <a:spcPts val="300"/>
              </a:spcBef>
              <a:spcAft>
                <a:spcPts val="300"/>
              </a:spcAft>
              <a:buFont typeface="Arial" panose="020B0604020202020204" pitchFamily="34" charset="0"/>
              <a:buChar char="•"/>
            </a:pPr>
            <a:r>
              <a:rPr lang="en-GB" sz="1600" b="1" dirty="0">
                <a:latin typeface="HelveticaNeueLT Std" panose="020B0604020202020204"/>
              </a:rPr>
              <a:t>Capacity building:</a:t>
            </a:r>
            <a:r>
              <a:rPr lang="en-GB" sz="1600" dirty="0">
                <a:latin typeface="HelveticaNeueLT Std" panose="020B0604020202020204"/>
              </a:rPr>
              <a:t> Accountable for ensuring that all fundraisers &amp; communications team members have the skills, systems and technology required to meet their targets, providing guidance where appropriate.</a:t>
            </a:r>
          </a:p>
          <a:p>
            <a:pPr marL="285750" lvl="0" indent="-285750">
              <a:spcBef>
                <a:spcPts val="300"/>
              </a:spcBef>
              <a:spcAft>
                <a:spcPts val="300"/>
              </a:spcAft>
              <a:buFont typeface="Arial" panose="020B0604020202020204" pitchFamily="34" charset="0"/>
              <a:buChar char="•"/>
            </a:pPr>
            <a:r>
              <a:rPr lang="en-GB" sz="1600" b="1" dirty="0">
                <a:latin typeface="HelveticaNeueLT Std" panose="020B0604020202020204"/>
              </a:rPr>
              <a:t>Finance/ROI:</a:t>
            </a:r>
            <a:r>
              <a:rPr lang="en-GB" sz="1600" dirty="0">
                <a:latin typeface="HelveticaNeueLT Std" panose="020B0604020202020204"/>
              </a:rPr>
              <a:t> Accountable for ensuring all fundraising and communications budget holders effectively manage budgets &amp; ROI/Full cost recovery targets are met</a:t>
            </a:r>
          </a:p>
          <a:p>
            <a:pPr marL="285750" lvl="0" indent="-285750">
              <a:spcBef>
                <a:spcPts val="300"/>
              </a:spcBef>
              <a:spcAft>
                <a:spcPts val="300"/>
              </a:spcAft>
              <a:buFont typeface="Arial" panose="020B0604020202020204" pitchFamily="34" charset="0"/>
              <a:buChar char="•"/>
            </a:pPr>
            <a:r>
              <a:rPr lang="en-GB" sz="1600" b="1" dirty="0">
                <a:latin typeface="HelveticaNeueLT Std" panose="020B0604020202020204"/>
              </a:rPr>
              <a:t>Management:</a:t>
            </a:r>
            <a:r>
              <a:rPr lang="en-GB" sz="1600" dirty="0">
                <a:latin typeface="HelveticaNeueLT Std" panose="020B0604020202020204"/>
              </a:rPr>
              <a:t> Responsible for Fundraising and communications resource planning, line &amp; matrix management, including appraisals &amp; PDPs</a:t>
            </a:r>
          </a:p>
        </p:txBody>
      </p:sp>
      <p:sp>
        <p:nvSpPr>
          <p:cNvPr id="8" name="Rectangle 7">
            <a:extLst>
              <a:ext uri="{FF2B5EF4-FFF2-40B4-BE49-F238E27FC236}">
                <a16:creationId xmlns:a16="http://schemas.microsoft.com/office/drawing/2014/main" id="{C0F214E0-2AE7-4FCA-A27F-5C9E80E15E49}"/>
              </a:ext>
            </a:extLst>
          </p:cNvPr>
          <p:cNvSpPr/>
          <p:nvPr/>
        </p:nvSpPr>
        <p:spPr>
          <a:xfrm>
            <a:off x="358775" y="457022"/>
            <a:ext cx="3421062" cy="379591"/>
          </a:xfrm>
          <a:prstGeom prst="rect">
            <a:avLst/>
          </a:prstGeom>
        </p:spPr>
        <p:txBody>
          <a:bodyPr wrap="square">
            <a:spAutoFit/>
          </a:bodyPr>
          <a:lstStyle/>
          <a:p>
            <a:r>
              <a:rPr lang="en-GB" sz="2800" b="1" baseline="30000">
                <a:solidFill>
                  <a:srgbClr val="009A3E"/>
                </a:solidFill>
                <a:latin typeface="HelveticaNeueLT Std" panose="020B0604020202020204" pitchFamily="34" charset="0"/>
              </a:rPr>
              <a:t>Accountabilities continued</a:t>
            </a:r>
            <a:endParaRPr lang="en-GB" b="1" baseline="30000">
              <a:solidFill>
                <a:srgbClr val="000000"/>
              </a:solidFill>
              <a:latin typeface="HelveticaNeueLT Std" panose="020B0604020202020204" pitchFamily="34" charset="0"/>
            </a:endParaRPr>
          </a:p>
        </p:txBody>
      </p:sp>
    </p:spTree>
    <p:extLst>
      <p:ext uri="{BB962C8B-B14F-4D97-AF65-F5344CB8AC3E}">
        <p14:creationId xmlns:p14="http://schemas.microsoft.com/office/powerpoint/2010/main" val="24386422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2F386E5-7379-47F7-B7FB-03EE4279F88B}"/>
              </a:ext>
            </a:extLst>
          </p:cNvPr>
          <p:cNvSpPr/>
          <p:nvPr/>
        </p:nvSpPr>
        <p:spPr>
          <a:xfrm>
            <a:off x="7102010" y="10334646"/>
            <a:ext cx="269626" cy="276999"/>
          </a:xfrm>
          <a:prstGeom prst="rect">
            <a:avLst/>
          </a:prstGeom>
        </p:spPr>
        <p:txBody>
          <a:bodyPr wrap="none">
            <a:spAutoFit/>
          </a:bodyPr>
          <a:lstStyle/>
          <a:p>
            <a:r>
              <a:rPr lang="en-GB" baseline="30000">
                <a:solidFill>
                  <a:srgbClr val="000000"/>
                </a:solidFill>
                <a:latin typeface="Helvetica Neue" panose="02000503000000020004" pitchFamily="2"/>
              </a:rPr>
              <a:t>9</a:t>
            </a:r>
          </a:p>
        </p:txBody>
      </p:sp>
      <p:sp>
        <p:nvSpPr>
          <p:cNvPr id="8" name="Rectangle 7">
            <a:extLst>
              <a:ext uri="{FF2B5EF4-FFF2-40B4-BE49-F238E27FC236}">
                <a16:creationId xmlns:a16="http://schemas.microsoft.com/office/drawing/2014/main" id="{2C1E3F51-DDA4-44AA-8FE9-C01FE23D33BB}"/>
              </a:ext>
            </a:extLst>
          </p:cNvPr>
          <p:cNvSpPr/>
          <p:nvPr/>
        </p:nvSpPr>
        <p:spPr>
          <a:xfrm>
            <a:off x="188039" y="3612816"/>
            <a:ext cx="2663397" cy="379591"/>
          </a:xfrm>
          <a:prstGeom prst="rect">
            <a:avLst/>
          </a:prstGeom>
        </p:spPr>
        <p:txBody>
          <a:bodyPr wrap="square">
            <a:spAutoFit/>
          </a:bodyPr>
          <a:lstStyle/>
          <a:p>
            <a:r>
              <a:rPr lang="en-GB" sz="2800" b="1" baseline="30000" dirty="0">
                <a:solidFill>
                  <a:srgbClr val="009A3E"/>
                </a:solidFill>
                <a:latin typeface="HelveticaNeueLT Std" panose="020B0604020202020204" pitchFamily="34" charset="0"/>
              </a:rPr>
              <a:t>Person specification </a:t>
            </a:r>
          </a:p>
        </p:txBody>
      </p:sp>
      <p:sp>
        <p:nvSpPr>
          <p:cNvPr id="10" name="Rectangle 9">
            <a:extLst>
              <a:ext uri="{FF2B5EF4-FFF2-40B4-BE49-F238E27FC236}">
                <a16:creationId xmlns:a16="http://schemas.microsoft.com/office/drawing/2014/main" id="{EED41CFA-00ED-43EC-AF73-2FE7C02C0901}"/>
              </a:ext>
            </a:extLst>
          </p:cNvPr>
          <p:cNvSpPr/>
          <p:nvPr/>
        </p:nvSpPr>
        <p:spPr>
          <a:xfrm>
            <a:off x="106235" y="3970278"/>
            <a:ext cx="3673602" cy="6986528"/>
          </a:xfrm>
          <a:prstGeom prst="rect">
            <a:avLst/>
          </a:prstGeom>
        </p:spPr>
        <p:txBody>
          <a:bodyPr wrap="square">
            <a:spAutoFit/>
          </a:bodyPr>
          <a:lstStyle/>
          <a:p>
            <a:pPr lvl="0"/>
            <a:r>
              <a:rPr lang="en-GB" sz="2400" b="1" baseline="30000" dirty="0">
                <a:solidFill>
                  <a:srgbClr val="009A3E"/>
                </a:solidFill>
                <a:latin typeface="HelveticaNeueLT Std" panose="020B0604020202020204" pitchFamily="34" charset="0"/>
              </a:rPr>
              <a:t>Essential </a:t>
            </a:r>
            <a:endParaRPr lang="en-US" sz="2400" b="1" baseline="30000" dirty="0">
              <a:solidFill>
                <a:srgbClr val="000000"/>
              </a:solidFill>
              <a:latin typeface="HelveticaNeueLT Std" panose="020B0604020202020204" pitchFamily="34" charset="0"/>
            </a:endParaRPr>
          </a:p>
          <a:p>
            <a:pPr marL="285750" indent="-285750">
              <a:buFont typeface="Arial" panose="020B0604020202020204" pitchFamily="34" charset="0"/>
              <a:buChar char="•"/>
            </a:pPr>
            <a:r>
              <a:rPr lang="en-GB" sz="1600" b="1" dirty="0">
                <a:latin typeface="HelveticaNeueLT Std" panose="020B0604020202020204"/>
              </a:rPr>
              <a:t>Commitment to Raleigh’s Mission </a:t>
            </a:r>
            <a:r>
              <a:rPr lang="en-GB" sz="1600" dirty="0">
                <a:latin typeface="HelveticaNeueLT Std" panose="020B0604020202020204"/>
              </a:rPr>
              <a:t>of unleashing the full potential of this generation of youth changemakers</a:t>
            </a:r>
          </a:p>
          <a:p>
            <a:pPr marL="285750" indent="-285750">
              <a:buFont typeface="Arial" panose="020B0604020202020204" pitchFamily="34" charset="0"/>
              <a:buChar char="•"/>
            </a:pPr>
            <a:r>
              <a:rPr lang="en-GB" sz="1600" b="1" dirty="0">
                <a:latin typeface="HelveticaNeueLT Std" panose="020B0604020202020204"/>
              </a:rPr>
              <a:t>Excellent written and oral presentation skills:</a:t>
            </a:r>
            <a:r>
              <a:rPr lang="en-GB" sz="1600" dirty="0">
                <a:latin typeface="HelveticaNeueLT Std" panose="020B0604020202020204"/>
              </a:rPr>
              <a:t> The Director of Strategic Communications, Campaigns and Fundraising will make regular presentations to trustees, senior managers or potential donors </a:t>
            </a:r>
          </a:p>
          <a:p>
            <a:pPr marL="285750" indent="-285750">
              <a:buFont typeface="Arial" panose="020B0604020202020204" pitchFamily="34" charset="0"/>
              <a:buChar char="•"/>
            </a:pPr>
            <a:r>
              <a:rPr lang="en-GB" sz="1600" b="1" dirty="0">
                <a:latin typeface="HelveticaNeueLT Std" panose="020B0604020202020204"/>
              </a:rPr>
              <a:t>Networking skills:</a:t>
            </a:r>
            <a:r>
              <a:rPr lang="en-GB" sz="1600" dirty="0">
                <a:latin typeface="HelveticaNeueLT Std" panose="020B0604020202020204"/>
              </a:rPr>
              <a:t> They will be called upon to represent Raleigh to high profile donors and high net worth individuals and persuade them that Raleigh’s mission is one they should contribute to</a:t>
            </a:r>
          </a:p>
          <a:p>
            <a:pPr marL="285750" indent="-285750">
              <a:buFont typeface="Arial" panose="020B0604020202020204" pitchFamily="34" charset="0"/>
              <a:buChar char="•"/>
            </a:pPr>
            <a:r>
              <a:rPr lang="en-GB" sz="1600" b="1" dirty="0">
                <a:latin typeface="HelveticaNeueLT Std" panose="020B0604020202020204"/>
              </a:rPr>
              <a:t>Strategy Development skills:</a:t>
            </a:r>
            <a:r>
              <a:rPr lang="en-GB" sz="1600" dirty="0">
                <a:latin typeface="HelveticaNeueLT Std" panose="020B0604020202020204"/>
              </a:rPr>
              <a:t> An individual with a proven track record in developing and delivering successful fundraising strategies, in particular with the corporate sector and major donors. Evidence of successful fundraising will be vital. </a:t>
            </a:r>
          </a:p>
          <a:p>
            <a:pPr marL="285750" lvl="0" indent="-285750">
              <a:buFont typeface="Arial" panose="020B0604020202020204" pitchFamily="34" charset="0"/>
              <a:buChar char="•"/>
            </a:pPr>
            <a:endParaRPr lang="en-GB" sz="1600" dirty="0">
              <a:latin typeface="HelveticaNeueLT Std" panose="020B0604020202020204"/>
            </a:endParaRPr>
          </a:p>
          <a:p>
            <a:endParaRPr lang="en-GB" sz="1600" dirty="0">
              <a:latin typeface="HelveticaNeueLT Std" panose="020B0604020202020204"/>
            </a:endParaRPr>
          </a:p>
        </p:txBody>
      </p:sp>
      <p:pic>
        <p:nvPicPr>
          <p:cNvPr id="3" name="Picture 2">
            <a:extLst>
              <a:ext uri="{FF2B5EF4-FFF2-40B4-BE49-F238E27FC236}">
                <a16:creationId xmlns:a16="http://schemas.microsoft.com/office/drawing/2014/main" id="{1B7A54E2-D1BC-4787-B22E-1BC1EAB3BCD3}"/>
              </a:ext>
            </a:extLst>
          </p:cNvPr>
          <p:cNvPicPr>
            <a:picLocks noChangeAspect="1"/>
          </p:cNvPicPr>
          <p:nvPr/>
        </p:nvPicPr>
        <p:blipFill rotWithShape="1">
          <a:blip r:embed="rId2">
            <a:extLst>
              <a:ext uri="{28A0092B-C50C-407E-A947-70E740481C1C}">
                <a14:useLocalDpi xmlns:a14="http://schemas.microsoft.com/office/drawing/2010/main" val="0"/>
              </a:ext>
            </a:extLst>
          </a:blip>
          <a:srcRect t="3736" b="28243"/>
          <a:stretch/>
        </p:blipFill>
        <p:spPr>
          <a:xfrm>
            <a:off x="0" y="-1743"/>
            <a:ext cx="7559675" cy="3418712"/>
          </a:xfrm>
          <a:prstGeom prst="rect">
            <a:avLst/>
          </a:prstGeom>
        </p:spPr>
      </p:pic>
      <p:sp>
        <p:nvSpPr>
          <p:cNvPr id="11" name="Rectangle 10">
            <a:extLst>
              <a:ext uri="{FF2B5EF4-FFF2-40B4-BE49-F238E27FC236}">
                <a16:creationId xmlns:a16="http://schemas.microsoft.com/office/drawing/2014/main" id="{7D636720-9517-432A-8084-9995834F5C1E}"/>
              </a:ext>
            </a:extLst>
          </p:cNvPr>
          <p:cNvSpPr/>
          <p:nvPr/>
        </p:nvSpPr>
        <p:spPr>
          <a:xfrm>
            <a:off x="3779836" y="4212986"/>
            <a:ext cx="3673603" cy="5509200"/>
          </a:xfrm>
          <a:prstGeom prst="rect">
            <a:avLst/>
          </a:prstGeom>
        </p:spPr>
        <p:txBody>
          <a:bodyPr wrap="square">
            <a:spAutoFit/>
          </a:bodyPr>
          <a:lstStyle/>
          <a:p>
            <a:pPr marL="285750" indent="-285750">
              <a:buFont typeface="Arial" panose="020B0604020202020204" pitchFamily="34" charset="0"/>
              <a:buChar char="•"/>
            </a:pPr>
            <a:r>
              <a:rPr lang="en-GB" sz="1600" b="1" dirty="0">
                <a:latin typeface="HelveticaNeueLT Std" panose="020B0604020202020204"/>
              </a:rPr>
              <a:t>Effective management skills:</a:t>
            </a:r>
            <a:r>
              <a:rPr lang="en-GB" sz="1600" dirty="0">
                <a:latin typeface="HelveticaNeueLT Std" panose="020B0604020202020204"/>
              </a:rPr>
              <a:t> The candidate will be required to line manage the fundraising and communications teams providing values-driven, resilient leadership, encouraging a collaborative working environment where all team members understand their roles, expectations and are motivated and empowered to deliver them</a:t>
            </a:r>
          </a:p>
          <a:p>
            <a:pPr marL="285750" lvl="0" indent="-285750">
              <a:buFont typeface="Arial" panose="020B0604020202020204" pitchFamily="34" charset="0"/>
              <a:buChar char="•"/>
            </a:pPr>
            <a:r>
              <a:rPr lang="en-GB" sz="1600" b="1" dirty="0">
                <a:latin typeface="HelveticaNeueLT Std" panose="020B0604020202020204"/>
              </a:rPr>
              <a:t>Innovation skills: </a:t>
            </a:r>
            <a:r>
              <a:rPr lang="en-GB" sz="1600" dirty="0">
                <a:latin typeface="HelveticaNeueLT Std" panose="020B0604020202020204"/>
              </a:rPr>
              <a:t>Use creativity, imagination and vision to innovate and drive new ideas</a:t>
            </a:r>
          </a:p>
          <a:p>
            <a:pPr marL="285750" lvl="0" indent="-285750">
              <a:buFont typeface="Arial" panose="020B0604020202020204" pitchFamily="34" charset="0"/>
              <a:buChar char="•"/>
            </a:pPr>
            <a:r>
              <a:rPr lang="en-GB" sz="1600" b="1" dirty="0">
                <a:latin typeface="HelveticaNeueLT Std" panose="020B0604020202020204"/>
              </a:rPr>
              <a:t>Budget management skills:</a:t>
            </a:r>
            <a:r>
              <a:rPr lang="en-GB" sz="1600" dirty="0">
                <a:latin typeface="HelveticaNeueLT Std" panose="020B0604020202020204"/>
              </a:rPr>
              <a:t> You need to be able to work effectively with limited resources, demonstrating a tight-grip on budget management.</a:t>
            </a:r>
          </a:p>
          <a:p>
            <a:pPr marL="285750" lvl="0" indent="-285750">
              <a:buFont typeface="Arial" panose="020B0604020202020204" pitchFamily="34" charset="0"/>
              <a:buChar char="•"/>
            </a:pPr>
            <a:r>
              <a:rPr lang="en-GB" sz="1600" b="1" dirty="0">
                <a:latin typeface="HelveticaNeueLT Std" panose="020B0604020202020204"/>
              </a:rPr>
              <a:t>Time management skills:</a:t>
            </a:r>
            <a:r>
              <a:rPr lang="en-GB" sz="1600" dirty="0">
                <a:latin typeface="HelveticaNeueLT Std" panose="020B0604020202020204"/>
              </a:rPr>
              <a:t> The ability to prioritise and meet deadlines is key </a:t>
            </a:r>
          </a:p>
        </p:txBody>
      </p:sp>
    </p:spTree>
    <p:extLst>
      <p:ext uri="{BB962C8B-B14F-4D97-AF65-F5344CB8AC3E}">
        <p14:creationId xmlns:p14="http://schemas.microsoft.com/office/powerpoint/2010/main" val="19215274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2F386E5-7379-47F7-B7FB-03EE4279F88B}"/>
              </a:ext>
            </a:extLst>
          </p:cNvPr>
          <p:cNvSpPr/>
          <p:nvPr/>
        </p:nvSpPr>
        <p:spPr>
          <a:xfrm>
            <a:off x="7102010" y="10334646"/>
            <a:ext cx="269626" cy="276999"/>
          </a:xfrm>
          <a:prstGeom prst="rect">
            <a:avLst/>
          </a:prstGeom>
        </p:spPr>
        <p:txBody>
          <a:bodyPr wrap="none">
            <a:spAutoFit/>
          </a:bodyPr>
          <a:lstStyle/>
          <a:p>
            <a:r>
              <a:rPr lang="en-GB" baseline="30000">
                <a:solidFill>
                  <a:srgbClr val="000000"/>
                </a:solidFill>
                <a:latin typeface="Helvetica Neue" panose="02000503000000020004" pitchFamily="2"/>
              </a:rPr>
              <a:t>9</a:t>
            </a:r>
          </a:p>
        </p:txBody>
      </p:sp>
      <p:sp>
        <p:nvSpPr>
          <p:cNvPr id="8" name="Rectangle 7">
            <a:extLst>
              <a:ext uri="{FF2B5EF4-FFF2-40B4-BE49-F238E27FC236}">
                <a16:creationId xmlns:a16="http://schemas.microsoft.com/office/drawing/2014/main" id="{2C1E3F51-DDA4-44AA-8FE9-C01FE23D33BB}"/>
              </a:ext>
            </a:extLst>
          </p:cNvPr>
          <p:cNvSpPr/>
          <p:nvPr/>
        </p:nvSpPr>
        <p:spPr>
          <a:xfrm>
            <a:off x="239459" y="3555477"/>
            <a:ext cx="2663397" cy="379591"/>
          </a:xfrm>
          <a:prstGeom prst="rect">
            <a:avLst/>
          </a:prstGeom>
        </p:spPr>
        <p:txBody>
          <a:bodyPr wrap="square">
            <a:spAutoFit/>
          </a:bodyPr>
          <a:lstStyle/>
          <a:p>
            <a:r>
              <a:rPr lang="en-GB" sz="2800" b="1" baseline="30000" dirty="0">
                <a:solidFill>
                  <a:srgbClr val="009A3E"/>
                </a:solidFill>
                <a:latin typeface="HelveticaNeueLT Std" panose="020B0604020202020204" pitchFamily="34" charset="0"/>
              </a:rPr>
              <a:t>Other</a:t>
            </a:r>
          </a:p>
        </p:txBody>
      </p:sp>
      <p:pic>
        <p:nvPicPr>
          <p:cNvPr id="3" name="Picture 2">
            <a:extLst>
              <a:ext uri="{FF2B5EF4-FFF2-40B4-BE49-F238E27FC236}">
                <a16:creationId xmlns:a16="http://schemas.microsoft.com/office/drawing/2014/main" id="{1B7A54E2-D1BC-4787-B22E-1BC1EAB3BCD3}"/>
              </a:ext>
            </a:extLst>
          </p:cNvPr>
          <p:cNvPicPr>
            <a:picLocks noChangeAspect="1"/>
          </p:cNvPicPr>
          <p:nvPr/>
        </p:nvPicPr>
        <p:blipFill rotWithShape="1">
          <a:blip r:embed="rId2">
            <a:extLst>
              <a:ext uri="{28A0092B-C50C-407E-A947-70E740481C1C}">
                <a14:useLocalDpi xmlns:a14="http://schemas.microsoft.com/office/drawing/2010/main" val="0"/>
              </a:ext>
            </a:extLst>
          </a:blip>
          <a:srcRect t="3736" b="31115"/>
          <a:stretch/>
        </p:blipFill>
        <p:spPr>
          <a:xfrm>
            <a:off x="0" y="-1744"/>
            <a:ext cx="7559675" cy="3274333"/>
          </a:xfrm>
          <a:prstGeom prst="rect">
            <a:avLst/>
          </a:prstGeom>
        </p:spPr>
      </p:pic>
      <p:sp>
        <p:nvSpPr>
          <p:cNvPr id="2" name="Rectangle 1">
            <a:extLst>
              <a:ext uri="{FF2B5EF4-FFF2-40B4-BE49-F238E27FC236}">
                <a16:creationId xmlns:a16="http://schemas.microsoft.com/office/drawing/2014/main" id="{6FD4B4E8-5AB2-4D3A-8A36-016B2735CA69}"/>
              </a:ext>
            </a:extLst>
          </p:cNvPr>
          <p:cNvSpPr/>
          <p:nvPr/>
        </p:nvSpPr>
        <p:spPr>
          <a:xfrm>
            <a:off x="239459" y="3935068"/>
            <a:ext cx="3322607" cy="2308324"/>
          </a:xfrm>
          <a:prstGeom prst="rect">
            <a:avLst/>
          </a:prstGeom>
        </p:spPr>
        <p:txBody>
          <a:bodyPr wrap="square">
            <a:spAutoFit/>
          </a:bodyPr>
          <a:lstStyle/>
          <a:p>
            <a:pPr marL="342900" lvl="0" indent="-342900">
              <a:spcAft>
                <a:spcPts val="0"/>
              </a:spcAft>
              <a:buFont typeface="Symbol" panose="05050102010706020507" pitchFamily="18" charset="2"/>
              <a:buChar char=""/>
              <a:tabLst>
                <a:tab pos="457200" algn="l"/>
              </a:tabLst>
            </a:pPr>
            <a:r>
              <a:rPr lang="en-GB" sz="1600" dirty="0">
                <a:latin typeface="HelveticaNeueLT Std" panose="020B0604020202020204"/>
                <a:ea typeface="SimSun" panose="02010600030101010101" pitchFamily="2" charset="-122"/>
                <a:cs typeface="Arial" panose="020B0604020202020204" pitchFamily="34" charset="0"/>
              </a:rPr>
              <a:t>Be available and willing to travel internationally</a:t>
            </a:r>
            <a:endParaRPr lang="en-GB" sz="1600" dirty="0">
              <a:latin typeface="HelveticaNeueLT Std" panose="020B0604020202020204"/>
              <a:ea typeface="SimSun" panose="02010600030101010101" pitchFamily="2" charset="-122"/>
              <a:cs typeface="Times New Roman" panose="02020603050405020304" pitchFamily="18" charset="0"/>
            </a:endParaRPr>
          </a:p>
          <a:p>
            <a:pPr marL="342900" lvl="0" indent="-342900">
              <a:spcAft>
                <a:spcPts val="0"/>
              </a:spcAft>
              <a:buFont typeface="Symbol" panose="05050102010706020507" pitchFamily="18" charset="2"/>
              <a:buChar char=""/>
              <a:tabLst>
                <a:tab pos="457200" algn="l"/>
              </a:tabLst>
            </a:pPr>
            <a:r>
              <a:rPr lang="en-GB" sz="1600" dirty="0">
                <a:latin typeface="HelveticaNeueLT Std" panose="020B0604020202020204"/>
                <a:ea typeface="SimSun" panose="02010600030101010101" pitchFamily="2" charset="-122"/>
                <a:cs typeface="Arial" panose="020B0604020202020204" pitchFamily="34" charset="0"/>
              </a:rPr>
              <a:t>Hold a clean UK Driving Licence</a:t>
            </a:r>
            <a:endParaRPr lang="en-GB" sz="1600" dirty="0">
              <a:latin typeface="HelveticaNeueLT Std" panose="020B0604020202020204"/>
              <a:ea typeface="SimSun" panose="02010600030101010101" pitchFamily="2" charset="-122"/>
              <a:cs typeface="Times New Roman" panose="02020603050405020304" pitchFamily="18" charset="0"/>
            </a:endParaRPr>
          </a:p>
          <a:p>
            <a:pPr marL="342900" lvl="0" indent="-342900" algn="just">
              <a:spcAft>
                <a:spcPts val="0"/>
              </a:spcAft>
              <a:buFont typeface="Symbol" panose="05050102010706020507" pitchFamily="18" charset="2"/>
              <a:buChar char=""/>
              <a:tabLst>
                <a:tab pos="457200" algn="l"/>
              </a:tabLst>
            </a:pPr>
            <a:r>
              <a:rPr lang="en-GB" sz="1600" dirty="0">
                <a:latin typeface="HelveticaNeueLT Std" panose="020B0604020202020204"/>
                <a:ea typeface="SimSun" panose="02010600030101010101" pitchFamily="2" charset="-122"/>
                <a:cs typeface="Arial" panose="020B0604020202020204" pitchFamily="34" charset="0"/>
              </a:rPr>
              <a:t>Fluent written and spoken English, Spanish desirable  </a:t>
            </a:r>
            <a:endParaRPr lang="en-GB" sz="1600" dirty="0">
              <a:latin typeface="HelveticaNeueLT Std" panose="020B0604020202020204"/>
              <a:ea typeface="SimSun" panose="02010600030101010101" pitchFamily="2" charset="-122"/>
              <a:cs typeface="Times New Roman" panose="02020603050405020304" pitchFamily="18" charset="0"/>
            </a:endParaRPr>
          </a:p>
          <a:p>
            <a:pPr marL="342900" lvl="0" indent="-342900">
              <a:spcAft>
                <a:spcPts val="0"/>
              </a:spcAft>
              <a:buFont typeface="Symbol" panose="05050102010706020507" pitchFamily="18" charset="2"/>
              <a:buChar char=""/>
              <a:tabLst>
                <a:tab pos="457200" algn="l"/>
              </a:tabLst>
            </a:pPr>
            <a:r>
              <a:rPr lang="en-GB" sz="1600" dirty="0">
                <a:latin typeface="HelveticaNeueLT Std" panose="020B0604020202020204"/>
                <a:ea typeface="SimSun" panose="02010600030101010101" pitchFamily="2" charset="-122"/>
                <a:cs typeface="Arial" panose="020B0604020202020204" pitchFamily="34" charset="0"/>
              </a:rPr>
              <a:t>Willingness to work unsocial hours and weekends, and to be on-call </a:t>
            </a:r>
            <a:endParaRPr lang="en-GB" sz="1600" dirty="0">
              <a:effectLst/>
              <a:latin typeface="HelveticaNeueLT Std" panose="020B0604020202020204"/>
              <a:ea typeface="SimSun"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7494936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outdoor, person, woman, man&#10;&#10;Description automatically generated">
            <a:extLst>
              <a:ext uri="{FF2B5EF4-FFF2-40B4-BE49-F238E27FC236}">
                <a16:creationId xmlns:a16="http://schemas.microsoft.com/office/drawing/2014/main" id="{341358E6-2981-4869-9B42-D882E0E86675}"/>
              </a:ext>
            </a:extLst>
          </p:cNvPr>
          <p:cNvPicPr>
            <a:picLocks noChangeAspect="1"/>
          </p:cNvPicPr>
          <p:nvPr/>
        </p:nvPicPr>
        <p:blipFill rotWithShape="1">
          <a:blip r:embed="rId2">
            <a:extLst>
              <a:ext uri="{28A0092B-C50C-407E-A947-70E740481C1C}">
                <a14:useLocalDpi xmlns:a14="http://schemas.microsoft.com/office/drawing/2010/main" val="0"/>
              </a:ext>
            </a:extLst>
          </a:blip>
          <a:srcRect l="22604" t="-105" r="26162" b="105"/>
          <a:stretch/>
        </p:blipFill>
        <p:spPr>
          <a:xfrm>
            <a:off x="-1" y="-11269"/>
            <a:ext cx="3655733" cy="10703082"/>
          </a:xfrm>
          <a:prstGeom prst="rect">
            <a:avLst/>
          </a:prstGeom>
        </p:spPr>
      </p:pic>
      <p:sp>
        <p:nvSpPr>
          <p:cNvPr id="5" name="Rectangle 4">
            <a:extLst>
              <a:ext uri="{FF2B5EF4-FFF2-40B4-BE49-F238E27FC236}">
                <a16:creationId xmlns:a16="http://schemas.microsoft.com/office/drawing/2014/main" id="{C07B1019-036A-4EC6-991D-F7F0C41201B7}"/>
              </a:ext>
            </a:extLst>
          </p:cNvPr>
          <p:cNvSpPr/>
          <p:nvPr/>
        </p:nvSpPr>
        <p:spPr>
          <a:xfrm>
            <a:off x="7102010" y="10334646"/>
            <a:ext cx="354584" cy="276999"/>
          </a:xfrm>
          <a:prstGeom prst="rect">
            <a:avLst/>
          </a:prstGeom>
        </p:spPr>
        <p:txBody>
          <a:bodyPr wrap="none">
            <a:spAutoFit/>
          </a:bodyPr>
          <a:lstStyle/>
          <a:p>
            <a:r>
              <a:rPr lang="en-GB" baseline="30000">
                <a:solidFill>
                  <a:srgbClr val="000000"/>
                </a:solidFill>
                <a:latin typeface="Helvetica Neue" panose="02000503000000020004" pitchFamily="2"/>
              </a:rPr>
              <a:t>10</a:t>
            </a:r>
          </a:p>
        </p:txBody>
      </p:sp>
      <p:pic>
        <p:nvPicPr>
          <p:cNvPr id="8" name="Picture 7">
            <a:extLst>
              <a:ext uri="{FF2B5EF4-FFF2-40B4-BE49-F238E27FC236}">
                <a16:creationId xmlns:a16="http://schemas.microsoft.com/office/drawing/2014/main" id="{2F3252D6-78BA-4B8E-9F91-AD553A1F35E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30629" y="279027"/>
            <a:ext cx="3763212" cy="914400"/>
          </a:xfrm>
          <a:prstGeom prst="rect">
            <a:avLst/>
          </a:prstGeom>
        </p:spPr>
      </p:pic>
      <p:sp>
        <p:nvSpPr>
          <p:cNvPr id="9" name="Rectangle 8">
            <a:extLst>
              <a:ext uri="{FF2B5EF4-FFF2-40B4-BE49-F238E27FC236}">
                <a16:creationId xmlns:a16="http://schemas.microsoft.com/office/drawing/2014/main" id="{BCC3924F-D453-410D-807D-1FD5F5A5185A}"/>
              </a:ext>
            </a:extLst>
          </p:cNvPr>
          <p:cNvSpPr/>
          <p:nvPr/>
        </p:nvSpPr>
        <p:spPr>
          <a:xfrm>
            <a:off x="38076" y="649688"/>
            <a:ext cx="3594507" cy="543739"/>
          </a:xfrm>
          <a:prstGeom prst="rect">
            <a:avLst/>
          </a:prstGeom>
        </p:spPr>
        <p:txBody>
          <a:bodyPr wrap="square">
            <a:spAutoFit/>
          </a:bodyPr>
          <a:lstStyle/>
          <a:p>
            <a:r>
              <a:rPr lang="en-US" sz="4400" b="1" baseline="30000">
                <a:solidFill>
                  <a:schemeClr val="bg1"/>
                </a:solidFill>
                <a:latin typeface="HelveticaNeueLT Std" panose="020B0604020202020204" pitchFamily="34" charset="0"/>
              </a:rPr>
              <a:t>Employee benefits</a:t>
            </a:r>
          </a:p>
        </p:txBody>
      </p:sp>
      <p:sp>
        <p:nvSpPr>
          <p:cNvPr id="10" name="Rectangle 9">
            <a:extLst>
              <a:ext uri="{FF2B5EF4-FFF2-40B4-BE49-F238E27FC236}">
                <a16:creationId xmlns:a16="http://schemas.microsoft.com/office/drawing/2014/main" id="{7A9F5C95-122E-4DEE-840C-5838A0DA2E03}"/>
              </a:ext>
            </a:extLst>
          </p:cNvPr>
          <p:cNvSpPr/>
          <p:nvPr/>
        </p:nvSpPr>
        <p:spPr>
          <a:xfrm>
            <a:off x="3753711" y="367439"/>
            <a:ext cx="3640806" cy="1292662"/>
          </a:xfrm>
          <a:prstGeom prst="rect">
            <a:avLst/>
          </a:prstGeom>
        </p:spPr>
        <p:txBody>
          <a:bodyPr wrap="square">
            <a:spAutoFit/>
          </a:bodyPr>
          <a:lstStyle/>
          <a:p>
            <a:r>
              <a:rPr lang="en-US" baseline="30000">
                <a:solidFill>
                  <a:srgbClr val="000000"/>
                </a:solidFill>
                <a:latin typeface="HelveticaNeueLT Std" panose="020B0604020202020204" pitchFamily="34" charset="0"/>
              </a:rPr>
              <a:t>Not only does a career at Raleigh International offer fulfilling job satisfaction and impact, but we take seriously investment in our best resource – our people. As an employee of Raleigh, you will be able to access the following benefits:</a:t>
            </a:r>
          </a:p>
          <a:p>
            <a:endParaRPr lang="en-GB">
              <a:latin typeface="HelveticaNeueLT Std" panose="020B0604020202020204" pitchFamily="34" charset="0"/>
            </a:endParaRPr>
          </a:p>
        </p:txBody>
      </p:sp>
      <p:sp>
        <p:nvSpPr>
          <p:cNvPr id="11" name="Rectangle 10">
            <a:extLst>
              <a:ext uri="{FF2B5EF4-FFF2-40B4-BE49-F238E27FC236}">
                <a16:creationId xmlns:a16="http://schemas.microsoft.com/office/drawing/2014/main" id="{0ECE2DEE-98FC-4523-A3D3-69949C1206E7}"/>
              </a:ext>
            </a:extLst>
          </p:cNvPr>
          <p:cNvSpPr/>
          <p:nvPr/>
        </p:nvSpPr>
        <p:spPr>
          <a:xfrm>
            <a:off x="3753711" y="1467929"/>
            <a:ext cx="3594507" cy="9058890"/>
          </a:xfrm>
          <a:prstGeom prst="rect">
            <a:avLst/>
          </a:prstGeom>
        </p:spPr>
        <p:txBody>
          <a:bodyPr wrap="square">
            <a:spAutoFit/>
          </a:bodyPr>
          <a:lstStyle/>
          <a:p>
            <a:r>
              <a:rPr lang="en-GB" sz="2000" baseline="30000">
                <a:solidFill>
                  <a:srgbClr val="009A3E"/>
                </a:solidFill>
                <a:latin typeface="HelveticaNeueLT Std" panose="020B0604020202020204" pitchFamily="34" charset="0"/>
              </a:rPr>
              <a:t>Holiday entitlement </a:t>
            </a:r>
            <a:endParaRPr lang="en-GB" sz="2000" baseline="30000">
              <a:solidFill>
                <a:srgbClr val="000000"/>
              </a:solidFill>
              <a:latin typeface="HelveticaNeueLT Std" panose="020B0604020202020204" pitchFamily="34" charset="0"/>
            </a:endParaRPr>
          </a:p>
          <a:p>
            <a:r>
              <a:rPr lang="en-US" baseline="30000">
                <a:solidFill>
                  <a:srgbClr val="000000"/>
                </a:solidFill>
                <a:latin typeface="HelveticaNeueLT Std" panose="020B0604020202020204" pitchFamily="34" charset="0"/>
              </a:rPr>
              <a:t>The holiday entitlement for full-time staff is 25 working days per year, plus 8 public holidays. Part-time staff receive a pro-rated entitlement. </a:t>
            </a:r>
          </a:p>
          <a:p>
            <a:endParaRPr lang="en-GB" baseline="30000">
              <a:solidFill>
                <a:srgbClr val="009A3E"/>
              </a:solidFill>
              <a:latin typeface="HelveticaNeueLT Std" panose="020B0604020202020204" pitchFamily="34" charset="0"/>
            </a:endParaRPr>
          </a:p>
          <a:p>
            <a:r>
              <a:rPr lang="en-GB" sz="2000" baseline="30000">
                <a:solidFill>
                  <a:srgbClr val="009A3E"/>
                </a:solidFill>
                <a:latin typeface="HelveticaNeueLT Std" panose="020B0604020202020204" pitchFamily="34" charset="0"/>
              </a:rPr>
              <a:t>Volunteering leave</a:t>
            </a:r>
            <a:endParaRPr lang="en-GB" sz="2000" baseline="30000">
              <a:solidFill>
                <a:srgbClr val="000000"/>
              </a:solidFill>
              <a:latin typeface="HelveticaNeueLT Std" panose="020B0604020202020204" pitchFamily="34" charset="0"/>
            </a:endParaRPr>
          </a:p>
          <a:p>
            <a:r>
              <a:rPr lang="en-US" baseline="30000">
                <a:solidFill>
                  <a:srgbClr val="000000"/>
                </a:solidFill>
                <a:latin typeface="HelveticaNeueLT Std" panose="020B0604020202020204" pitchFamily="34" charset="0"/>
              </a:rPr>
              <a:t>We believe in the power of volunteering. That’s why we offer every employee twenty-eight hours (four days) volunteering leave per year (pro-rated for part time staff). You can volunteer your time in which ever way suits your interests and preferences. The principle of this benefit is to create positive impact through volunteering.</a:t>
            </a:r>
          </a:p>
          <a:p>
            <a:endParaRPr lang="en-US" baseline="30000">
              <a:solidFill>
                <a:srgbClr val="000000"/>
              </a:solidFill>
              <a:latin typeface="HelveticaNeueLT Std" panose="020B0604020202020204" pitchFamily="34" charset="0"/>
            </a:endParaRPr>
          </a:p>
          <a:p>
            <a:r>
              <a:rPr lang="en-GB" sz="2000" baseline="30000">
                <a:solidFill>
                  <a:srgbClr val="009A3E"/>
                </a:solidFill>
                <a:latin typeface="HelveticaNeueLT Std" panose="020B0604020202020204" pitchFamily="34" charset="0"/>
              </a:rPr>
              <a:t>Employee Assistance Programme</a:t>
            </a:r>
            <a:endParaRPr lang="en-GB" sz="2000" baseline="30000">
              <a:solidFill>
                <a:srgbClr val="000000"/>
              </a:solidFill>
              <a:latin typeface="HelveticaNeueLT Std" panose="020B0604020202020204" pitchFamily="34" charset="0"/>
            </a:endParaRPr>
          </a:p>
          <a:p>
            <a:r>
              <a:rPr lang="en-US" baseline="30000">
                <a:solidFill>
                  <a:srgbClr val="000000"/>
                </a:solidFill>
                <a:latin typeface="HelveticaNeueLT Std" panose="020B0604020202020204" pitchFamily="34" charset="0"/>
              </a:rPr>
              <a:t>Raleigh is part of an employee assistance programme which offers round the clock support for employees and their immediate family members on a wide range of work and personal issues.</a:t>
            </a:r>
          </a:p>
          <a:p>
            <a:endParaRPr lang="en-GB" baseline="30000">
              <a:solidFill>
                <a:srgbClr val="000000"/>
              </a:solidFill>
              <a:latin typeface="HelveticaNeueLT Std" panose="020B0604020202020204" pitchFamily="34" charset="0"/>
            </a:endParaRPr>
          </a:p>
          <a:p>
            <a:r>
              <a:rPr lang="en-GB" sz="2000" baseline="30000">
                <a:solidFill>
                  <a:srgbClr val="009A3E"/>
                </a:solidFill>
                <a:latin typeface="HelveticaNeueLT Std" panose="020B0604020202020204" pitchFamily="34" charset="0"/>
              </a:rPr>
              <a:t>Wellbeing programme</a:t>
            </a:r>
            <a:endParaRPr lang="en-GB" sz="2000" baseline="30000">
              <a:solidFill>
                <a:srgbClr val="000000"/>
              </a:solidFill>
              <a:latin typeface="HelveticaNeueLT Std" panose="020B0604020202020204" pitchFamily="34" charset="0"/>
            </a:endParaRPr>
          </a:p>
          <a:p>
            <a:r>
              <a:rPr lang="en-US" baseline="30000">
                <a:solidFill>
                  <a:srgbClr val="000000"/>
                </a:solidFill>
                <a:latin typeface="HelveticaNeueLT Std" panose="020B0604020202020204" pitchFamily="34" charset="0"/>
              </a:rPr>
              <a:t>At Raleigh Head Office we run a wellbeing programme for all employees. We know that healthy bodies and minds are important. Whether it’s yoga sessions in the office, fruit on a Monday, mindfulness training sessions put on by staff, or </a:t>
            </a:r>
            <a:r>
              <a:rPr lang="en-US" baseline="30000" err="1">
                <a:solidFill>
                  <a:srgbClr val="000000"/>
                </a:solidFill>
                <a:latin typeface="HelveticaNeueLT Std" panose="020B0604020202020204" pitchFamily="34" charset="0"/>
              </a:rPr>
              <a:t>organised</a:t>
            </a:r>
            <a:r>
              <a:rPr lang="en-US" baseline="30000">
                <a:solidFill>
                  <a:srgbClr val="000000"/>
                </a:solidFill>
                <a:latin typeface="HelveticaNeueLT Std" panose="020B0604020202020204" pitchFamily="34" charset="0"/>
              </a:rPr>
              <a:t> cultural lunchtime excursions, we strive to offer a mix of activities for all interests.</a:t>
            </a:r>
          </a:p>
          <a:p>
            <a:endParaRPr lang="en-US" baseline="30000">
              <a:solidFill>
                <a:srgbClr val="000000"/>
              </a:solidFill>
              <a:latin typeface="HelveticaNeueLT Std" panose="020B0604020202020204" pitchFamily="34" charset="0"/>
            </a:endParaRPr>
          </a:p>
          <a:p>
            <a:r>
              <a:rPr lang="en-GB" sz="2000" baseline="30000">
                <a:solidFill>
                  <a:srgbClr val="009A3E"/>
                </a:solidFill>
                <a:latin typeface="HelveticaNeueLT Std" panose="020B0604020202020204" pitchFamily="34" charset="0"/>
              </a:rPr>
              <a:t>Season ticket loan</a:t>
            </a:r>
            <a:endParaRPr lang="en-GB" sz="2000" baseline="30000">
              <a:solidFill>
                <a:srgbClr val="000000"/>
              </a:solidFill>
              <a:latin typeface="HelveticaNeueLT Std" panose="020B0604020202020204" pitchFamily="34" charset="0"/>
            </a:endParaRPr>
          </a:p>
          <a:p>
            <a:r>
              <a:rPr lang="en-US" baseline="30000">
                <a:solidFill>
                  <a:srgbClr val="000000"/>
                </a:solidFill>
                <a:latin typeface="HelveticaNeueLT Std" panose="020B0604020202020204" pitchFamily="34" charset="0"/>
              </a:rPr>
              <a:t>Interest free loans are available to allow staff to save money and purchase season tickets. The loan is paid back monthly via deductions from your salary.</a:t>
            </a:r>
          </a:p>
          <a:p>
            <a:endParaRPr lang="en-US" baseline="30000">
              <a:solidFill>
                <a:srgbClr val="000000"/>
              </a:solidFill>
              <a:latin typeface="HelveticaNeueLT Std" panose="020B0604020202020204" pitchFamily="34" charset="0"/>
            </a:endParaRPr>
          </a:p>
          <a:p>
            <a:r>
              <a:rPr lang="en-GB" sz="2000" baseline="30000">
                <a:solidFill>
                  <a:srgbClr val="009A3E"/>
                </a:solidFill>
                <a:latin typeface="HelveticaNeueLT Std" panose="020B0604020202020204" pitchFamily="34" charset="0"/>
              </a:rPr>
              <a:t>Cycle to Work scheme</a:t>
            </a:r>
            <a:endParaRPr lang="en-GB" sz="2000" baseline="30000">
              <a:solidFill>
                <a:srgbClr val="000000"/>
              </a:solidFill>
              <a:latin typeface="HelveticaNeueLT Std" panose="020B0604020202020204" pitchFamily="34" charset="0"/>
            </a:endParaRPr>
          </a:p>
          <a:p>
            <a:r>
              <a:rPr lang="en-US" baseline="30000">
                <a:solidFill>
                  <a:srgbClr val="000000"/>
                </a:solidFill>
                <a:latin typeface="HelveticaNeueLT Std" panose="020B0604020202020204" pitchFamily="34" charset="0"/>
              </a:rPr>
              <a:t>Raleigh offers a cycle to work scheme that enables a discount towards any bicycle you purchase for the purpose of getting to work. </a:t>
            </a:r>
          </a:p>
          <a:p>
            <a:endParaRPr lang="en-US" sz="2000" baseline="30000">
              <a:solidFill>
                <a:srgbClr val="00A94F"/>
              </a:solidFill>
              <a:latin typeface="HelveticaNeueLT Std" panose="020B0604020202020204" pitchFamily="34" charset="0"/>
            </a:endParaRPr>
          </a:p>
          <a:p>
            <a:r>
              <a:rPr lang="en-US" sz="2000" baseline="30000">
                <a:solidFill>
                  <a:srgbClr val="00A94F"/>
                </a:solidFill>
                <a:latin typeface="HelveticaNeueLT Std" panose="020B0604020202020204" pitchFamily="34" charset="0"/>
              </a:rPr>
              <a:t>Other benefits </a:t>
            </a:r>
          </a:p>
          <a:p>
            <a:r>
              <a:rPr lang="en-US" baseline="30000">
                <a:solidFill>
                  <a:srgbClr val="000000"/>
                </a:solidFill>
                <a:latin typeface="HelveticaNeueLT Std" panose="020B0604020202020204" pitchFamily="34" charset="0"/>
              </a:rPr>
              <a:t>Also available to staff are enhanced maternity/paternity/adoption pay, life assurance, pension scheme, study leave, staff discounts and free eye sight tests.</a:t>
            </a:r>
            <a:endParaRPr lang="en-GB" baseline="30000">
              <a:solidFill>
                <a:srgbClr val="009A3E"/>
              </a:solidFill>
              <a:latin typeface="HelveticaNeueLT Std" panose="020B0604020202020204" pitchFamily="34" charset="0"/>
            </a:endParaRPr>
          </a:p>
          <a:p>
            <a:endParaRPr lang="en-US" baseline="30000">
              <a:solidFill>
                <a:srgbClr val="000000"/>
              </a:solidFill>
              <a:latin typeface="HelveticaNeueLT Std" panose="020B0604020202020204" pitchFamily="34" charset="0"/>
            </a:endParaRPr>
          </a:p>
          <a:p>
            <a:endParaRPr lang="en-US" baseline="30000">
              <a:solidFill>
                <a:srgbClr val="000000"/>
              </a:solidFill>
              <a:latin typeface="HelveticaNeueLT Std" panose="020B0604020202020204" pitchFamily="34" charset="0"/>
            </a:endParaRPr>
          </a:p>
        </p:txBody>
      </p:sp>
    </p:spTree>
    <p:extLst>
      <p:ext uri="{BB962C8B-B14F-4D97-AF65-F5344CB8AC3E}">
        <p14:creationId xmlns:p14="http://schemas.microsoft.com/office/powerpoint/2010/main" val="29432118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3C6F88C1-BE81-4EA4-9ECC-11C976ADF5E8}"/>
              </a:ext>
            </a:extLst>
          </p:cNvPr>
          <p:cNvPicPr>
            <a:picLocks noChangeAspect="1"/>
          </p:cNvPicPr>
          <p:nvPr/>
        </p:nvPicPr>
        <p:blipFill rotWithShape="1">
          <a:blip r:embed="rId2">
            <a:extLst>
              <a:ext uri="{28A0092B-C50C-407E-A947-70E740481C1C}">
                <a14:useLocalDpi xmlns:a14="http://schemas.microsoft.com/office/drawing/2010/main" val="0"/>
              </a:ext>
            </a:extLst>
          </a:blip>
          <a:srcRect t="17119" b="41197"/>
          <a:stretch/>
        </p:blipFill>
        <p:spPr>
          <a:xfrm>
            <a:off x="0" y="8586930"/>
            <a:ext cx="7559675" cy="2104883"/>
          </a:xfrm>
          <a:prstGeom prst="rect">
            <a:avLst/>
          </a:prstGeom>
        </p:spPr>
      </p:pic>
      <p:sp>
        <p:nvSpPr>
          <p:cNvPr id="5" name="Rectangle 4">
            <a:extLst>
              <a:ext uri="{FF2B5EF4-FFF2-40B4-BE49-F238E27FC236}">
                <a16:creationId xmlns:a16="http://schemas.microsoft.com/office/drawing/2014/main" id="{82D76BC8-6913-4075-B5B4-8C445C857025}"/>
              </a:ext>
            </a:extLst>
          </p:cNvPr>
          <p:cNvSpPr/>
          <p:nvPr/>
        </p:nvSpPr>
        <p:spPr>
          <a:xfrm>
            <a:off x="7102010" y="10334646"/>
            <a:ext cx="354584" cy="276999"/>
          </a:xfrm>
          <a:prstGeom prst="rect">
            <a:avLst/>
          </a:prstGeom>
        </p:spPr>
        <p:txBody>
          <a:bodyPr wrap="none">
            <a:spAutoFit/>
          </a:bodyPr>
          <a:lstStyle/>
          <a:p>
            <a:r>
              <a:rPr lang="en-GB" baseline="30000">
                <a:solidFill>
                  <a:schemeClr val="bg1"/>
                </a:solidFill>
                <a:latin typeface="Helvetica Neue" panose="02000503000000020004" pitchFamily="2"/>
              </a:rPr>
              <a:t>11</a:t>
            </a:r>
          </a:p>
        </p:txBody>
      </p:sp>
      <p:sp>
        <p:nvSpPr>
          <p:cNvPr id="6" name="Rectangle 5">
            <a:extLst>
              <a:ext uri="{FF2B5EF4-FFF2-40B4-BE49-F238E27FC236}">
                <a16:creationId xmlns:a16="http://schemas.microsoft.com/office/drawing/2014/main" id="{70A8ED7F-FD23-4145-B843-7D4057B47A28}"/>
              </a:ext>
            </a:extLst>
          </p:cNvPr>
          <p:cNvSpPr/>
          <p:nvPr/>
        </p:nvSpPr>
        <p:spPr>
          <a:xfrm>
            <a:off x="249333" y="380502"/>
            <a:ext cx="2943809" cy="379591"/>
          </a:xfrm>
          <a:prstGeom prst="rect">
            <a:avLst/>
          </a:prstGeom>
        </p:spPr>
        <p:txBody>
          <a:bodyPr wrap="square">
            <a:spAutoFit/>
          </a:bodyPr>
          <a:lstStyle/>
          <a:p>
            <a:r>
              <a:rPr lang="en-GB" sz="2800" b="1" baseline="30000">
                <a:solidFill>
                  <a:srgbClr val="009A3E"/>
                </a:solidFill>
                <a:latin typeface="HelveticaNeueLT Std" panose="020B0604020202020204" pitchFamily="34" charset="0"/>
              </a:rPr>
              <a:t>Other information</a:t>
            </a:r>
          </a:p>
        </p:txBody>
      </p:sp>
      <p:sp>
        <p:nvSpPr>
          <p:cNvPr id="7" name="Rectangle 6">
            <a:extLst>
              <a:ext uri="{FF2B5EF4-FFF2-40B4-BE49-F238E27FC236}">
                <a16:creationId xmlns:a16="http://schemas.microsoft.com/office/drawing/2014/main" id="{02F4349D-7B8B-4192-B78F-54626B2527BE}"/>
              </a:ext>
            </a:extLst>
          </p:cNvPr>
          <p:cNvSpPr/>
          <p:nvPr/>
        </p:nvSpPr>
        <p:spPr>
          <a:xfrm>
            <a:off x="249334" y="825408"/>
            <a:ext cx="3530503" cy="5098832"/>
          </a:xfrm>
          <a:prstGeom prst="rect">
            <a:avLst/>
          </a:prstGeom>
        </p:spPr>
        <p:txBody>
          <a:bodyPr wrap="square">
            <a:spAutoFit/>
          </a:bodyPr>
          <a:lstStyle/>
          <a:p>
            <a:r>
              <a:rPr lang="en-GB" sz="2000" baseline="30000" dirty="0">
                <a:solidFill>
                  <a:srgbClr val="009A3E"/>
                </a:solidFill>
                <a:latin typeface="HelveticaNeueLT Std" panose="020B0604020202020204" pitchFamily="34" charset="0"/>
              </a:rPr>
              <a:t>Office hours </a:t>
            </a:r>
          </a:p>
          <a:p>
            <a:endParaRPr lang="en-GB" baseline="30000" dirty="0">
              <a:solidFill>
                <a:srgbClr val="000000"/>
              </a:solidFill>
              <a:latin typeface="HelveticaNeueLT Std" panose="020B0604020202020204" pitchFamily="34" charset="0"/>
            </a:endParaRPr>
          </a:p>
          <a:p>
            <a:r>
              <a:rPr lang="en-US" baseline="30000" dirty="0">
                <a:solidFill>
                  <a:srgbClr val="000000"/>
                </a:solidFill>
                <a:latin typeface="HelveticaNeueLT Std" panose="020B0604020202020204" pitchFamily="34" charset="0"/>
              </a:rPr>
              <a:t>Normal UK office hours are Monday to Friday, 9am - 5pm, though staff can vary their start and finish times between 8am - 4pm and 10am - 6pm.  Weekend, early morning and evening working may be required in the following circumstances: to attend events and meetings and on overseas field trips.  </a:t>
            </a:r>
          </a:p>
          <a:p>
            <a:endParaRPr lang="en-GB" baseline="30000" dirty="0">
              <a:solidFill>
                <a:srgbClr val="000000"/>
              </a:solidFill>
              <a:latin typeface="HelveticaNeueLT Std" panose="020B0604020202020204" pitchFamily="34" charset="0"/>
            </a:endParaRPr>
          </a:p>
          <a:p>
            <a:r>
              <a:rPr lang="en-GB" sz="2000" baseline="30000" dirty="0">
                <a:solidFill>
                  <a:srgbClr val="009A3E"/>
                </a:solidFill>
                <a:latin typeface="HelveticaNeueLT Std" panose="020B0604020202020204" pitchFamily="34" charset="0"/>
              </a:rPr>
              <a:t>Equal opportunities, safeguarding and vulnerable adults</a:t>
            </a:r>
            <a:r>
              <a:rPr lang="en-GB" sz="2000" baseline="30000" dirty="0">
                <a:solidFill>
                  <a:srgbClr val="000000"/>
                </a:solidFill>
                <a:latin typeface="HelveticaNeueLT Std" panose="020B0604020202020204" pitchFamily="34" charset="0"/>
              </a:rPr>
              <a:t> </a:t>
            </a:r>
          </a:p>
          <a:p>
            <a:endParaRPr lang="en-GB" baseline="30000" dirty="0">
              <a:solidFill>
                <a:srgbClr val="000000"/>
              </a:solidFill>
              <a:latin typeface="HelveticaNeueLT Std" panose="020B0604020202020204" pitchFamily="34" charset="0"/>
            </a:endParaRPr>
          </a:p>
          <a:p>
            <a:r>
              <a:rPr lang="en-US" baseline="30000" dirty="0">
                <a:solidFill>
                  <a:srgbClr val="000000"/>
                </a:solidFill>
                <a:latin typeface="HelveticaNeueLT Std" panose="020B0604020202020204" pitchFamily="34" charset="0"/>
              </a:rPr>
              <a:t>Raleigh International is committed to ensuring equal opportunities and the health, safety, welfare and development of all people with whom it works regardless of gender, age, stage of development, disability, sexual orientation, religion, culture or ethnicity. All staff and participants who take part in activities </a:t>
            </a:r>
            <a:r>
              <a:rPr lang="en-US" baseline="30000" dirty="0" err="1">
                <a:solidFill>
                  <a:srgbClr val="000000"/>
                </a:solidFill>
                <a:latin typeface="HelveticaNeueLT Std" panose="020B0604020202020204" pitchFamily="34" charset="0"/>
              </a:rPr>
              <a:t>organised</a:t>
            </a:r>
            <a:r>
              <a:rPr lang="en-US" baseline="30000" dirty="0">
                <a:solidFill>
                  <a:srgbClr val="000000"/>
                </a:solidFill>
                <a:latin typeface="HelveticaNeueLT Std" panose="020B0604020202020204" pitchFamily="34" charset="0"/>
              </a:rPr>
              <a:t> by us should enjoy working and taking part without fear of harm. We guide all staff and participants to show respect for and understanding of people’s rights and their safety and welfare and by so doing, conduct themselves in a way that reflects our principles. </a:t>
            </a:r>
          </a:p>
          <a:p>
            <a:endParaRPr lang="en-US" baseline="30000" dirty="0">
              <a:solidFill>
                <a:srgbClr val="000000"/>
              </a:solidFill>
              <a:latin typeface="HelveticaNeueLT Std" panose="020B0604020202020204" pitchFamily="34" charset="0"/>
            </a:endParaRPr>
          </a:p>
        </p:txBody>
      </p:sp>
      <p:sp>
        <p:nvSpPr>
          <p:cNvPr id="8" name="Rectangle 7">
            <a:extLst>
              <a:ext uri="{FF2B5EF4-FFF2-40B4-BE49-F238E27FC236}">
                <a16:creationId xmlns:a16="http://schemas.microsoft.com/office/drawing/2014/main" id="{A55F2AA9-D948-4BE6-8D9F-00BFA77CCA1B}"/>
              </a:ext>
            </a:extLst>
          </p:cNvPr>
          <p:cNvSpPr/>
          <p:nvPr/>
        </p:nvSpPr>
        <p:spPr>
          <a:xfrm>
            <a:off x="3775775" y="825408"/>
            <a:ext cx="3530503" cy="5119350"/>
          </a:xfrm>
          <a:prstGeom prst="rect">
            <a:avLst/>
          </a:prstGeom>
        </p:spPr>
        <p:txBody>
          <a:bodyPr wrap="square">
            <a:spAutoFit/>
          </a:bodyPr>
          <a:lstStyle/>
          <a:p>
            <a:r>
              <a:rPr lang="en-GB" sz="2000" baseline="30000" dirty="0">
                <a:solidFill>
                  <a:srgbClr val="009A3E"/>
                </a:solidFill>
                <a:latin typeface="HelveticaNeueLT Std" panose="020B0604020202020204" pitchFamily="34" charset="0"/>
              </a:rPr>
              <a:t>Employment eligibility </a:t>
            </a:r>
          </a:p>
          <a:p>
            <a:endParaRPr lang="en-GB" baseline="30000" dirty="0">
              <a:solidFill>
                <a:srgbClr val="009A3E"/>
              </a:solidFill>
              <a:latin typeface="HelveticaNeueLT Std" panose="020B0604020202020204" pitchFamily="34" charset="0"/>
            </a:endParaRPr>
          </a:p>
          <a:p>
            <a:r>
              <a:rPr lang="en-GB" baseline="30000" dirty="0">
                <a:latin typeface="HelveticaNeueLT Std" panose="020B0604020202020204" pitchFamily="34" charset="0"/>
              </a:rPr>
              <a:t>To be considered for this role applicants must have British Nationality or have a right to live and work in the UK. </a:t>
            </a:r>
          </a:p>
          <a:p>
            <a:endParaRPr lang="en-GB" baseline="30000" dirty="0">
              <a:solidFill>
                <a:srgbClr val="009A3E"/>
              </a:solidFill>
              <a:latin typeface="HelveticaNeueLT Std" panose="020B0604020202020204" pitchFamily="34" charset="0"/>
            </a:endParaRPr>
          </a:p>
          <a:p>
            <a:r>
              <a:rPr lang="en-GB" sz="2000" baseline="30000" dirty="0">
                <a:solidFill>
                  <a:srgbClr val="009A3E"/>
                </a:solidFill>
                <a:latin typeface="HelveticaNeueLT Std" panose="020B0604020202020204" pitchFamily="34" charset="0"/>
              </a:rPr>
              <a:t>Anti-corruption policy </a:t>
            </a:r>
          </a:p>
          <a:p>
            <a:endParaRPr lang="en-GB" baseline="30000" dirty="0">
              <a:solidFill>
                <a:srgbClr val="000000"/>
              </a:solidFill>
              <a:latin typeface="HelveticaNeueLT Std" panose="020B0604020202020204" pitchFamily="34" charset="0"/>
            </a:endParaRPr>
          </a:p>
          <a:p>
            <a:r>
              <a:rPr lang="en-US" baseline="30000" dirty="0">
                <a:solidFill>
                  <a:srgbClr val="000000"/>
                </a:solidFill>
                <a:latin typeface="HelveticaNeueLT Std" panose="020B0604020202020204" pitchFamily="34" charset="0"/>
              </a:rPr>
              <a:t>It is Raleigh International’s policy to conduct </a:t>
            </a:r>
            <a:r>
              <a:rPr lang="en-US" baseline="30000" dirty="0" err="1">
                <a:solidFill>
                  <a:srgbClr val="000000"/>
                </a:solidFill>
                <a:latin typeface="HelveticaNeueLT Std" panose="020B0604020202020204" pitchFamily="34" charset="0"/>
              </a:rPr>
              <a:t>organisation</a:t>
            </a:r>
            <a:r>
              <a:rPr lang="en-US" baseline="30000" dirty="0">
                <a:solidFill>
                  <a:srgbClr val="000000"/>
                </a:solidFill>
                <a:latin typeface="HelveticaNeueLT Std" panose="020B0604020202020204" pitchFamily="34" charset="0"/>
              </a:rPr>
              <a:t> business honestly, and without the use of corrupt practices or acts of bribery to obtain or receive an unfair advantage.  </a:t>
            </a:r>
          </a:p>
          <a:p>
            <a:endParaRPr lang="en-GB" baseline="30000" dirty="0">
              <a:solidFill>
                <a:srgbClr val="000000"/>
              </a:solidFill>
              <a:latin typeface="HelveticaNeueLT Std" panose="020B0604020202020204" pitchFamily="34" charset="0"/>
            </a:endParaRPr>
          </a:p>
          <a:p>
            <a:r>
              <a:rPr lang="en-US" baseline="30000" dirty="0">
                <a:solidFill>
                  <a:srgbClr val="000000"/>
                </a:solidFill>
                <a:latin typeface="HelveticaNeueLT Std" panose="020B0604020202020204" pitchFamily="34" charset="0"/>
              </a:rPr>
              <a:t>Raleigh is committed to ensuring adherence to the highest legal and ethical standards of </a:t>
            </a:r>
            <a:r>
              <a:rPr lang="en-US" baseline="30000" dirty="0" err="1">
                <a:solidFill>
                  <a:srgbClr val="000000"/>
                </a:solidFill>
                <a:latin typeface="HelveticaNeueLT Std" panose="020B0604020202020204" pitchFamily="34" charset="0"/>
              </a:rPr>
              <a:t>organisation</a:t>
            </a:r>
            <a:r>
              <a:rPr lang="en-US" baseline="30000" dirty="0">
                <a:solidFill>
                  <a:srgbClr val="000000"/>
                </a:solidFill>
                <a:latin typeface="HelveticaNeueLT Std" panose="020B0604020202020204" pitchFamily="34" charset="0"/>
              </a:rPr>
              <a:t> conduct. This must be reflected in every aspect of the way in which we operate. We must conduct all our dealings with integrity. Bribery and corruption harm the societies in which these acts are committed and prevents economic growth and development.  </a:t>
            </a:r>
          </a:p>
          <a:p>
            <a:endParaRPr lang="en-GB" baseline="30000" dirty="0">
              <a:solidFill>
                <a:srgbClr val="000000"/>
              </a:solidFill>
              <a:latin typeface="HelveticaNeueLT Std" panose="020B0604020202020204" pitchFamily="34" charset="0"/>
            </a:endParaRPr>
          </a:p>
          <a:p>
            <a:r>
              <a:rPr lang="en-US" baseline="30000" dirty="0">
                <a:solidFill>
                  <a:srgbClr val="000000"/>
                </a:solidFill>
                <a:latin typeface="HelveticaNeueLT Std" panose="020B0604020202020204" pitchFamily="34" charset="0"/>
              </a:rPr>
              <a:t>Any breach of Raleigh’s policy will be regarded as a serious matter and will be dealt with under our disciplinary procedure. In serious cases, it may be treated as gross misconduct leading to summary dismissal.</a:t>
            </a:r>
          </a:p>
        </p:txBody>
      </p:sp>
      <p:sp>
        <p:nvSpPr>
          <p:cNvPr id="11" name="Rectangle 10">
            <a:extLst>
              <a:ext uri="{FF2B5EF4-FFF2-40B4-BE49-F238E27FC236}">
                <a16:creationId xmlns:a16="http://schemas.microsoft.com/office/drawing/2014/main" id="{C42B06E1-18B4-4E28-8CA5-E41C4725837F}"/>
              </a:ext>
            </a:extLst>
          </p:cNvPr>
          <p:cNvSpPr/>
          <p:nvPr/>
        </p:nvSpPr>
        <p:spPr>
          <a:xfrm>
            <a:off x="249333" y="8993462"/>
            <a:ext cx="3778250" cy="1846659"/>
          </a:xfrm>
          <a:prstGeom prst="rect">
            <a:avLst/>
          </a:prstGeom>
        </p:spPr>
        <p:txBody>
          <a:bodyPr>
            <a:spAutoFit/>
          </a:bodyPr>
          <a:lstStyle/>
          <a:p>
            <a:r>
              <a:rPr lang="de-DE" baseline="30000">
                <a:solidFill>
                  <a:schemeClr val="bg1"/>
                </a:solidFill>
                <a:latin typeface="Helvetica Neue" panose="02000503000000020004" pitchFamily="2"/>
              </a:rPr>
              <a:t>www.raleighinternational.org</a:t>
            </a:r>
          </a:p>
          <a:p>
            <a:endParaRPr lang="de-DE" baseline="30000">
              <a:solidFill>
                <a:schemeClr val="bg1"/>
              </a:solidFill>
              <a:latin typeface="Helvetica Neue" panose="02000503000000020004" pitchFamily="2"/>
            </a:endParaRPr>
          </a:p>
          <a:p>
            <a:r>
              <a:rPr lang="de-DE" baseline="30000">
                <a:solidFill>
                  <a:schemeClr val="bg1"/>
                </a:solidFill>
                <a:latin typeface="Helvetica Neue" panose="02000503000000020004" pitchFamily="2"/>
              </a:rPr>
              <a:t>+44 (0)20 7183 1270</a:t>
            </a:r>
          </a:p>
          <a:p>
            <a:endParaRPr lang="en-GB" baseline="30000">
              <a:solidFill>
                <a:schemeClr val="bg1"/>
              </a:solidFill>
              <a:latin typeface="Helvetica Neue" panose="02000503000000020004" pitchFamily="2"/>
            </a:endParaRPr>
          </a:p>
          <a:p>
            <a:r>
              <a:rPr lang="en-GB" baseline="30000">
                <a:solidFill>
                  <a:schemeClr val="bg1"/>
                </a:solidFill>
                <a:latin typeface="Helvetica Neue" panose="02000503000000020004" pitchFamily="2"/>
              </a:rPr>
              <a:t>Raleigh International</a:t>
            </a:r>
          </a:p>
          <a:p>
            <a:r>
              <a:rPr lang="en-US" baseline="30000">
                <a:solidFill>
                  <a:schemeClr val="bg1"/>
                </a:solidFill>
                <a:latin typeface="Helvetica Neue" panose="02000503000000020004" pitchFamily="2"/>
              </a:rPr>
              <a:t>Third Floor, Dean Bradley House</a:t>
            </a:r>
          </a:p>
          <a:p>
            <a:r>
              <a:rPr lang="en-GB" baseline="30000">
                <a:solidFill>
                  <a:schemeClr val="bg1"/>
                </a:solidFill>
                <a:latin typeface="Helvetica Neue" panose="02000503000000020004" pitchFamily="2"/>
              </a:rPr>
              <a:t>52 Horseferry Road</a:t>
            </a:r>
          </a:p>
          <a:p>
            <a:r>
              <a:rPr lang="en-GB" baseline="30000">
                <a:solidFill>
                  <a:schemeClr val="bg1"/>
                </a:solidFill>
                <a:latin typeface="Helvetica Neue" panose="02000503000000020004" pitchFamily="2"/>
              </a:rPr>
              <a:t>London SW1P 2AF</a:t>
            </a:r>
          </a:p>
          <a:p>
            <a:endParaRPr lang="en-GB"/>
          </a:p>
        </p:txBody>
      </p:sp>
      <p:sp>
        <p:nvSpPr>
          <p:cNvPr id="2" name="TextBox 1">
            <a:extLst>
              <a:ext uri="{FF2B5EF4-FFF2-40B4-BE49-F238E27FC236}">
                <a16:creationId xmlns:a16="http://schemas.microsoft.com/office/drawing/2014/main" id="{F97517F8-0FC8-4E3C-921A-125B6E946C99}"/>
              </a:ext>
            </a:extLst>
          </p:cNvPr>
          <p:cNvSpPr txBox="1"/>
          <p:nvPr/>
        </p:nvSpPr>
        <p:spPr>
          <a:xfrm>
            <a:off x="222358" y="5924240"/>
            <a:ext cx="7056944" cy="2923877"/>
          </a:xfrm>
          <a:prstGeom prst="rect">
            <a:avLst/>
          </a:prstGeom>
          <a:noFill/>
        </p:spPr>
        <p:txBody>
          <a:bodyPr wrap="square" rtlCol="0">
            <a:spAutoFit/>
          </a:bodyPr>
          <a:lstStyle/>
          <a:p>
            <a:endParaRPr lang="en-GB" sz="1200" baseline="30000" dirty="0">
              <a:solidFill>
                <a:srgbClr val="000000"/>
              </a:solidFill>
              <a:latin typeface="HelveticaNeueLT Std" panose="020B0604020202020204" pitchFamily="34" charset="0"/>
            </a:endParaRPr>
          </a:p>
          <a:p>
            <a:r>
              <a:rPr lang="en-GB" sz="1200" b="1" baseline="30000" dirty="0">
                <a:solidFill>
                  <a:srgbClr val="009A3E"/>
                </a:solidFill>
                <a:latin typeface="HelveticaNeueLT Std" panose="020B0604020202020204" pitchFamily="34" charset="0"/>
              </a:rPr>
              <a:t>Application process</a:t>
            </a:r>
          </a:p>
          <a:p>
            <a:endParaRPr lang="en-GB" sz="1200" baseline="30000" dirty="0">
              <a:latin typeface="Arial" panose="020B0604020202020204" pitchFamily="34" charset="0"/>
              <a:cs typeface="Arial" panose="020B0604020202020204" pitchFamily="34" charset="0"/>
            </a:endParaRPr>
          </a:p>
          <a:p>
            <a:r>
              <a:rPr lang="en-GB" sz="1200" baseline="30000" dirty="0">
                <a:solidFill>
                  <a:srgbClr val="009A3E"/>
                </a:solidFill>
                <a:latin typeface="Arial" panose="020B0604020202020204" pitchFamily="34" charset="0"/>
                <a:cs typeface="Arial" panose="020B0604020202020204" pitchFamily="34" charset="0"/>
              </a:rPr>
              <a:t>Closing date </a:t>
            </a:r>
          </a:p>
          <a:p>
            <a:r>
              <a:rPr lang="en-US" sz="1200" baseline="30000" dirty="0">
                <a:solidFill>
                  <a:srgbClr val="000000"/>
                </a:solidFill>
                <a:latin typeface="Arial" panose="020B0604020202020204" pitchFamily="34" charset="0"/>
                <a:cs typeface="Arial" panose="020B0604020202020204" pitchFamily="34" charset="0"/>
              </a:rPr>
              <a:t>28th February 2020</a:t>
            </a:r>
            <a:endParaRPr lang="en-GB" sz="1200" baseline="30000" dirty="0">
              <a:solidFill>
                <a:srgbClr val="009A3E"/>
              </a:solidFill>
              <a:latin typeface="Arial" panose="020B0604020202020204" pitchFamily="34" charset="0"/>
              <a:cs typeface="Arial" panose="020B0604020202020204" pitchFamily="34" charset="0"/>
            </a:endParaRPr>
          </a:p>
          <a:p>
            <a:endParaRPr lang="en-GB" sz="1200" baseline="30000" dirty="0">
              <a:solidFill>
                <a:srgbClr val="009A3E"/>
              </a:solidFill>
              <a:latin typeface="Arial" panose="020B0604020202020204" pitchFamily="34" charset="0"/>
              <a:cs typeface="Arial" panose="020B0604020202020204" pitchFamily="34" charset="0"/>
            </a:endParaRPr>
          </a:p>
          <a:p>
            <a:r>
              <a:rPr lang="en-GB" sz="1200" baseline="30000" dirty="0">
                <a:solidFill>
                  <a:srgbClr val="009A3E"/>
                </a:solidFill>
                <a:latin typeface="Arial" panose="020B0604020202020204" pitchFamily="34" charset="0"/>
                <a:cs typeface="Arial" panose="020B0604020202020204" pitchFamily="34" charset="0"/>
              </a:rPr>
              <a:t>Interview date </a:t>
            </a:r>
          </a:p>
          <a:p>
            <a:r>
              <a:rPr lang="en-GB" sz="1200" baseline="30000" dirty="0">
                <a:latin typeface="Arial" panose="020B0604020202020204" pitchFamily="34" charset="0"/>
                <a:cs typeface="Arial" panose="020B0604020202020204" pitchFamily="34" charset="0"/>
              </a:rPr>
              <a:t>w/c 9th March</a:t>
            </a:r>
          </a:p>
          <a:p>
            <a:endParaRPr lang="en-GB" sz="1200" b="1" baseline="30000" dirty="0">
              <a:solidFill>
                <a:schemeClr val="accent6"/>
              </a:solidFill>
              <a:latin typeface="Arial" panose="020B0604020202020204" pitchFamily="34" charset="0"/>
              <a:cs typeface="Arial" panose="020B0604020202020204" pitchFamily="34" charset="0"/>
            </a:endParaRPr>
          </a:p>
          <a:p>
            <a:r>
              <a:rPr lang="en-GB" sz="1200" b="1" baseline="30000" dirty="0">
                <a:solidFill>
                  <a:schemeClr val="accent6"/>
                </a:solidFill>
                <a:latin typeface="Arial" panose="020B0604020202020204" pitchFamily="34" charset="0"/>
                <a:cs typeface="Arial" panose="020B0604020202020204" pitchFamily="34" charset="0"/>
              </a:rPr>
              <a:t>How to apply </a:t>
            </a:r>
            <a:endParaRPr lang="en-GB" sz="1000" b="1" baseline="30000" dirty="0">
              <a:cs typeface="Arial" panose="020B0604020202020204" pitchFamily="34" charset="0"/>
            </a:endParaRPr>
          </a:p>
          <a:p>
            <a:r>
              <a:rPr lang="en-GB" sz="1200" baseline="30000" dirty="0">
                <a:latin typeface="Arial" panose="020B0604020202020204" pitchFamily="34" charset="0"/>
                <a:cs typeface="Arial" panose="020B0604020202020204" pitchFamily="34" charset="0"/>
              </a:rPr>
              <a:t>Please send a copy of your </a:t>
            </a:r>
            <a:r>
              <a:rPr lang="en-GB" sz="900" u="sng" dirty="0">
                <a:solidFill>
                  <a:srgbClr val="0070C0"/>
                </a:solidFill>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applications-dof@raleighinternational.org</a:t>
            </a:r>
            <a:r>
              <a:rPr lang="en-GB" sz="900" dirty="0">
                <a:solidFill>
                  <a:srgbClr val="0070C0"/>
                </a:solidFill>
                <a:latin typeface="Arial" panose="020B0604020202020204" pitchFamily="34" charset="0"/>
                <a:cs typeface="Arial" panose="020B0604020202020204" pitchFamily="34" charset="0"/>
              </a:rPr>
              <a:t> </a:t>
            </a:r>
            <a:r>
              <a:rPr lang="en-GB" sz="1200" baseline="30000" dirty="0">
                <a:latin typeface="Arial" panose="020B0604020202020204" pitchFamily="34" charset="0"/>
                <a:cs typeface="Arial" panose="020B0604020202020204" pitchFamily="34" charset="0"/>
              </a:rPr>
              <a:t>With your CV and a covering letter stating how you meet the person specification to  with the subject Campaigns and Alumni Engagement Manager application.</a:t>
            </a:r>
          </a:p>
          <a:p>
            <a:endParaRPr lang="en-GB" baseline="30000" dirty="0">
              <a:latin typeface="HelveticaNeueLT Std" panose="020B0604020202020204" pitchFamily="34" charset="0"/>
            </a:endParaRPr>
          </a:p>
          <a:p>
            <a:endParaRPr lang="en-GB" baseline="30000" dirty="0">
              <a:highlight>
                <a:srgbClr val="FFFF00"/>
              </a:highlight>
              <a:latin typeface="HelveticaNeueLT Std" panose="020B0604020202020204" pitchFamily="34" charset="0"/>
            </a:endParaRPr>
          </a:p>
          <a:p>
            <a:endParaRPr lang="en-GB" baseline="30000" dirty="0">
              <a:highlight>
                <a:srgbClr val="FFFF00"/>
              </a:highlight>
              <a:latin typeface="HelveticaNeueLT Std" panose="020B0604020202020204" pitchFamily="34" charset="0"/>
            </a:endParaRPr>
          </a:p>
          <a:p>
            <a:endParaRPr lang="en-GB" baseline="30000" dirty="0">
              <a:highlight>
                <a:srgbClr val="FFFF00"/>
              </a:highlight>
              <a:latin typeface="HelveticaNeueLT Std" panose="020B0604020202020204" pitchFamily="34" charset="0"/>
            </a:endParaRPr>
          </a:p>
          <a:p>
            <a:endParaRPr lang="en-GB" baseline="30000" dirty="0">
              <a:highlight>
                <a:srgbClr val="FFFF00"/>
              </a:highlight>
              <a:latin typeface="HelveticaNeueLT Std" panose="020B0604020202020204" pitchFamily="34" charset="0"/>
            </a:endParaRPr>
          </a:p>
          <a:p>
            <a:endParaRPr lang="en-GB" baseline="30000" dirty="0">
              <a:highlight>
                <a:srgbClr val="FFFF00"/>
              </a:highlight>
              <a:latin typeface="HelveticaNeueLT Std" panose="020B0604020202020204" pitchFamily="34" charset="0"/>
            </a:endParaRPr>
          </a:p>
          <a:p>
            <a:endParaRPr lang="en-GB" baseline="30000" dirty="0">
              <a:highlight>
                <a:srgbClr val="FFFF00"/>
              </a:highlight>
              <a:latin typeface="HelveticaNeueLT Std" panose="020B0604020202020204" pitchFamily="34" charset="0"/>
            </a:endParaRPr>
          </a:p>
        </p:txBody>
      </p:sp>
    </p:spTree>
    <p:extLst>
      <p:ext uri="{BB962C8B-B14F-4D97-AF65-F5344CB8AC3E}">
        <p14:creationId xmlns:p14="http://schemas.microsoft.com/office/powerpoint/2010/main" val="12306460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erson wearing a blue shirt&#10;&#10;Description automatically generated">
            <a:extLst>
              <a:ext uri="{FF2B5EF4-FFF2-40B4-BE49-F238E27FC236}">
                <a16:creationId xmlns:a16="http://schemas.microsoft.com/office/drawing/2014/main" id="{65BB45CF-4653-4118-B0B7-E47E82EEA3D7}"/>
              </a:ext>
            </a:extLst>
          </p:cNvPr>
          <p:cNvPicPr>
            <a:picLocks noChangeAspect="1"/>
          </p:cNvPicPr>
          <p:nvPr/>
        </p:nvPicPr>
        <p:blipFill rotWithShape="1">
          <a:blip r:embed="rId2">
            <a:extLst>
              <a:ext uri="{28A0092B-C50C-407E-A947-70E740481C1C}">
                <a14:useLocalDpi xmlns:a14="http://schemas.microsoft.com/office/drawing/2010/main" val="0"/>
              </a:ext>
            </a:extLst>
          </a:blip>
          <a:srcRect l="-1317" r="1317" b="14502"/>
          <a:stretch/>
        </p:blipFill>
        <p:spPr>
          <a:xfrm>
            <a:off x="-119204" y="0"/>
            <a:ext cx="7696752" cy="4297679"/>
          </a:xfrm>
          <a:prstGeom prst="rect">
            <a:avLst/>
          </a:prstGeom>
        </p:spPr>
      </p:pic>
      <p:sp>
        <p:nvSpPr>
          <p:cNvPr id="5" name="Rectangle 4">
            <a:extLst>
              <a:ext uri="{FF2B5EF4-FFF2-40B4-BE49-F238E27FC236}">
                <a16:creationId xmlns:a16="http://schemas.microsoft.com/office/drawing/2014/main" id="{4C20C643-2670-46AB-B22E-6837F6578469}"/>
              </a:ext>
            </a:extLst>
          </p:cNvPr>
          <p:cNvSpPr/>
          <p:nvPr/>
        </p:nvSpPr>
        <p:spPr>
          <a:xfrm>
            <a:off x="7102010" y="10334646"/>
            <a:ext cx="269626" cy="276999"/>
          </a:xfrm>
          <a:prstGeom prst="rect">
            <a:avLst/>
          </a:prstGeom>
        </p:spPr>
        <p:txBody>
          <a:bodyPr wrap="none">
            <a:spAutoFit/>
          </a:bodyPr>
          <a:lstStyle/>
          <a:p>
            <a:r>
              <a:rPr lang="en-GB" baseline="30000">
                <a:solidFill>
                  <a:srgbClr val="000000"/>
                </a:solidFill>
                <a:latin typeface="Helvetica Neue" panose="02000503000000020004" pitchFamily="2"/>
              </a:rPr>
              <a:t>1</a:t>
            </a:r>
          </a:p>
        </p:txBody>
      </p:sp>
      <p:sp>
        <p:nvSpPr>
          <p:cNvPr id="8" name="Rectangle 7">
            <a:extLst>
              <a:ext uri="{FF2B5EF4-FFF2-40B4-BE49-F238E27FC236}">
                <a16:creationId xmlns:a16="http://schemas.microsoft.com/office/drawing/2014/main" id="{0E3E4EB5-3B43-4971-A630-D904DEC80883}"/>
              </a:ext>
            </a:extLst>
          </p:cNvPr>
          <p:cNvSpPr/>
          <p:nvPr/>
        </p:nvSpPr>
        <p:spPr>
          <a:xfrm>
            <a:off x="280397" y="4543674"/>
            <a:ext cx="3448775" cy="6555641"/>
          </a:xfrm>
          <a:prstGeom prst="rect">
            <a:avLst/>
          </a:prstGeom>
        </p:spPr>
        <p:txBody>
          <a:bodyPr wrap="square">
            <a:spAutoFit/>
          </a:bodyPr>
          <a:lstStyle/>
          <a:p>
            <a:r>
              <a:rPr lang="en-GB" baseline="30000" dirty="0">
                <a:latin typeface="HelveticaNeueLT Std" panose="020B0604020202020204" pitchFamily="34" charset="0"/>
              </a:rPr>
              <a:t>There are just ten years left to achieve the Global Goals. If we are going to reach them and address the global climate emergency, protect biodiversity, and end inequality and poverty for all, then it is clear that we need to unleash the full transformative potential of young people to change our future for the better.</a:t>
            </a:r>
          </a:p>
          <a:p>
            <a:endParaRPr lang="en-GB" baseline="30000" dirty="0">
              <a:latin typeface="HelveticaNeueLT Std" panose="020B0604020202020204" pitchFamily="34" charset="0"/>
            </a:endParaRPr>
          </a:p>
          <a:p>
            <a:r>
              <a:rPr lang="en-GB" baseline="30000" dirty="0">
                <a:latin typeface="HelveticaNeueLT Std" panose="020B0604020202020204" pitchFamily="34" charset="0"/>
              </a:rPr>
              <a:t>A career at Raleigh International means joining a global team of passionate employees working to help make this a reality. </a:t>
            </a:r>
          </a:p>
          <a:p>
            <a:endParaRPr lang="en-GB" baseline="30000" dirty="0">
              <a:latin typeface="HelveticaNeueLT Std" panose="020B0604020202020204" pitchFamily="34" charset="0"/>
            </a:endParaRPr>
          </a:p>
          <a:p>
            <a:r>
              <a:rPr lang="en-GB" baseline="30000" dirty="0">
                <a:latin typeface="HelveticaNeueLT Std" panose="020B0604020202020204" pitchFamily="34" charset="0"/>
              </a:rPr>
              <a:t>We are taking action to harness and maximise the energy, creativity and determination of the current youth generation to tackle the most pressing and complex challenges facing our planet. We are building on the work of more than 50,000 changemakers who have volunteered with us over last 35 years.</a:t>
            </a:r>
          </a:p>
          <a:p>
            <a:endParaRPr lang="en-GB" baseline="30000" dirty="0">
              <a:latin typeface="HelveticaNeueLT Std" panose="020B0604020202020204" pitchFamily="34" charset="0"/>
            </a:endParaRPr>
          </a:p>
          <a:p>
            <a:r>
              <a:rPr lang="en-GB" baseline="30000" dirty="0">
                <a:latin typeface="HelveticaNeueLT Std" panose="020B0604020202020204" pitchFamily="34" charset="0"/>
              </a:rPr>
              <a:t>We are at a very exciting moment in our journey as an organisation. To support our vision of unleashing youth-driven change, we are creating a new five-year organisational strategy. This will reflect the urgent need for climate action and will respond with the optimism and innovation that defines this generation of young people. </a:t>
            </a:r>
          </a:p>
          <a:p>
            <a:endParaRPr lang="en-GB" baseline="30000" dirty="0">
              <a:latin typeface="HelveticaNeueLT Std" panose="020B0604020202020204" pitchFamily="34" charset="0"/>
            </a:endParaRPr>
          </a:p>
          <a:p>
            <a:r>
              <a:rPr lang="en-GB" baseline="30000" dirty="0">
                <a:latin typeface="HelveticaNeueLT Std" panose="020B0604020202020204" pitchFamily="34" charset="0"/>
              </a:rPr>
              <a:t>Young people around the world will not only be delivering, but also designing our new programmes and leading change.</a:t>
            </a:r>
          </a:p>
          <a:p>
            <a:endParaRPr lang="en-GB" baseline="30000" dirty="0">
              <a:latin typeface="HelveticaNeueLT Std" panose="020B0604020202020204" pitchFamily="34" charset="0"/>
            </a:endParaRPr>
          </a:p>
          <a:p>
            <a:endParaRPr lang="en-US" baseline="30000" dirty="0">
              <a:latin typeface="HelveticaNeueLT Std" panose="020B0604020202020204" pitchFamily="34" charset="0"/>
            </a:endParaRPr>
          </a:p>
          <a:p>
            <a:endParaRPr lang="en-GB" baseline="30000" dirty="0">
              <a:latin typeface="HelveticaNeueLT Std" panose="020B0604020202020204" pitchFamily="34" charset="0"/>
            </a:endParaRPr>
          </a:p>
        </p:txBody>
      </p:sp>
      <p:sp>
        <p:nvSpPr>
          <p:cNvPr id="9" name="Rectangle 8">
            <a:extLst>
              <a:ext uri="{FF2B5EF4-FFF2-40B4-BE49-F238E27FC236}">
                <a16:creationId xmlns:a16="http://schemas.microsoft.com/office/drawing/2014/main" id="{E4DEB72C-F06A-4761-AA91-EDCC3F8F9E91}"/>
              </a:ext>
            </a:extLst>
          </p:cNvPr>
          <p:cNvSpPr/>
          <p:nvPr/>
        </p:nvSpPr>
        <p:spPr>
          <a:xfrm>
            <a:off x="3729172" y="4540989"/>
            <a:ext cx="3778250" cy="6740307"/>
          </a:xfrm>
          <a:prstGeom prst="rect">
            <a:avLst/>
          </a:prstGeom>
        </p:spPr>
        <p:txBody>
          <a:bodyPr>
            <a:spAutoFit/>
          </a:bodyPr>
          <a:lstStyle/>
          <a:p>
            <a:r>
              <a:rPr lang="en-GB" baseline="30000" dirty="0">
                <a:latin typeface="HelveticaNeueLT Std" panose="020B0604020202020204" pitchFamily="34" charset="0"/>
              </a:rPr>
              <a:t>They will ensure our work is aimed at tackling the issues and causes they care about, providing them with the platforms and networks they need to succeed, while contributing answers and energy to country and global level development agendas. </a:t>
            </a:r>
          </a:p>
          <a:p>
            <a:endParaRPr lang="en-GB" baseline="30000" dirty="0">
              <a:latin typeface="HelveticaNeueLT Std" panose="020B0604020202020204" pitchFamily="34" charset="0"/>
            </a:endParaRPr>
          </a:p>
          <a:p>
            <a:r>
              <a:rPr lang="en-GB" baseline="30000" dirty="0">
                <a:latin typeface="HelveticaNeueLT Std" panose="020B0604020202020204" pitchFamily="34" charset="0"/>
              </a:rPr>
              <a:t>If we are to fulfil this ambition, we must act with urgency, trust young people, support communities, be open to learning, and always be ready to help each other. Most importantly, we must be able to influence a bigger and much needed change in the lives of young people across the world. </a:t>
            </a:r>
          </a:p>
          <a:p>
            <a:endParaRPr lang="en-GB" baseline="30000" dirty="0">
              <a:latin typeface="HelveticaNeueLT Std" panose="020B0604020202020204" pitchFamily="34" charset="0"/>
            </a:endParaRPr>
          </a:p>
          <a:p>
            <a:r>
              <a:rPr lang="en-GB" baseline="30000" dirty="0">
                <a:latin typeface="HelveticaNeueLT Std" panose="020B0604020202020204" pitchFamily="34" charset="0"/>
              </a:rPr>
              <a:t>Raleigh International is full of driven, inspiring people, with an incredible legacy and a great reputation. Our organisational culture is just as important as the work we do, and we are dedicated to celebrating and nurturing the staff that represent Raleigh. Every team and every member of this organisation, whether it be on the front line implementing our programmes or recruiting and supporting young people to take part in them, plays a vital role in making youth-driven change happen. </a:t>
            </a:r>
          </a:p>
          <a:p>
            <a:endParaRPr lang="en-GB" baseline="30000" dirty="0">
              <a:latin typeface="HelveticaNeueLT Std" panose="020B0604020202020204" pitchFamily="34" charset="0"/>
            </a:endParaRPr>
          </a:p>
          <a:p>
            <a:r>
              <a:rPr lang="en-GB" baseline="30000" dirty="0">
                <a:latin typeface="HelveticaNeueLT Std" panose="020B0604020202020204" pitchFamily="34" charset="0"/>
              </a:rPr>
              <a:t>I hope that you will be as excited and optimistic about the potential of young people as we are and will join us on the next stage of our journey. We look forward to your contribution to our work.</a:t>
            </a:r>
          </a:p>
          <a:p>
            <a:br>
              <a:rPr lang="en-GB" baseline="30000" dirty="0">
                <a:latin typeface="HelveticaNeueLT Std" panose="020B0604020202020204" pitchFamily="34" charset="0"/>
              </a:rPr>
            </a:br>
            <a:r>
              <a:rPr lang="en-GB" baseline="30000" dirty="0">
                <a:latin typeface="HelveticaNeueLT Std" panose="020B0604020202020204" pitchFamily="34" charset="0"/>
              </a:rPr>
              <a:t>Best wishes – and good luck!</a:t>
            </a:r>
          </a:p>
          <a:p>
            <a:br>
              <a:rPr lang="en-GB" b="1" baseline="30000" dirty="0">
                <a:latin typeface="HelveticaNeueLT Std" panose="020B0604020202020204" pitchFamily="34" charset="0"/>
              </a:rPr>
            </a:br>
            <a:r>
              <a:rPr lang="en-GB" b="1" baseline="30000" dirty="0">
                <a:latin typeface="HelveticaNeueLT Std" panose="020B0604020202020204" pitchFamily="34" charset="0"/>
              </a:rPr>
              <a:t>Julian Olivier, Chief Executive</a:t>
            </a:r>
          </a:p>
          <a:p>
            <a:endParaRPr lang="en-GB" baseline="30000" dirty="0">
              <a:latin typeface="HelveticaNeueLT Std" panose="020B0604020202020204" pitchFamily="34" charset="0"/>
            </a:endParaRPr>
          </a:p>
          <a:p>
            <a:endParaRPr lang="en-GB" baseline="30000" dirty="0">
              <a:latin typeface="HelveticaNeueLT Std" panose="020B0604020202020204" pitchFamily="34" charset="0"/>
            </a:endParaRPr>
          </a:p>
          <a:p>
            <a:endParaRPr lang="en-US" baseline="30000" dirty="0">
              <a:latin typeface="HelveticaNeueLT Std" panose="020B0604020202020204" pitchFamily="34" charset="0"/>
            </a:endParaRPr>
          </a:p>
        </p:txBody>
      </p:sp>
      <p:pic>
        <p:nvPicPr>
          <p:cNvPr id="10" name="Picture 9">
            <a:extLst>
              <a:ext uri="{FF2B5EF4-FFF2-40B4-BE49-F238E27FC236}">
                <a16:creationId xmlns:a16="http://schemas.microsoft.com/office/drawing/2014/main" id="{12B8248E-3D50-4641-93A4-99F7A2B195F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51494" y="3045678"/>
            <a:ext cx="4926694" cy="938438"/>
          </a:xfrm>
          <a:prstGeom prst="rect">
            <a:avLst/>
          </a:prstGeom>
        </p:spPr>
      </p:pic>
      <p:sp>
        <p:nvSpPr>
          <p:cNvPr id="2" name="Rectangle 1">
            <a:extLst>
              <a:ext uri="{FF2B5EF4-FFF2-40B4-BE49-F238E27FC236}">
                <a16:creationId xmlns:a16="http://schemas.microsoft.com/office/drawing/2014/main" id="{FA5539E6-642E-4DAC-8477-36ACF2643F59}"/>
              </a:ext>
            </a:extLst>
          </p:cNvPr>
          <p:cNvSpPr/>
          <p:nvPr/>
        </p:nvSpPr>
        <p:spPr>
          <a:xfrm>
            <a:off x="280397" y="3440377"/>
            <a:ext cx="4292778" cy="543739"/>
          </a:xfrm>
          <a:prstGeom prst="rect">
            <a:avLst/>
          </a:prstGeom>
        </p:spPr>
        <p:txBody>
          <a:bodyPr wrap="none">
            <a:spAutoFit/>
          </a:bodyPr>
          <a:lstStyle/>
          <a:p>
            <a:r>
              <a:rPr lang="en-GB" sz="4400" b="1" baseline="30000">
                <a:solidFill>
                  <a:schemeClr val="bg1"/>
                </a:solidFill>
                <a:latin typeface="HelveticaNeueLT Std" panose="020B0604020202020204" pitchFamily="34" charset="0"/>
              </a:rPr>
              <a:t>Introduction to Raleigh</a:t>
            </a:r>
          </a:p>
        </p:txBody>
      </p:sp>
    </p:spTree>
    <p:extLst>
      <p:ext uri="{BB962C8B-B14F-4D97-AF65-F5344CB8AC3E}">
        <p14:creationId xmlns:p14="http://schemas.microsoft.com/office/powerpoint/2010/main" val="37266840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C4A72B8-A009-44D6-BC4E-B994A80F7744}"/>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 y="0"/>
            <a:ext cx="3670663" cy="10691813"/>
          </a:xfrm>
          <a:prstGeom prst="rect">
            <a:avLst/>
          </a:prstGeom>
        </p:spPr>
      </p:pic>
      <p:pic>
        <p:nvPicPr>
          <p:cNvPr id="12" name="Picture 11">
            <a:extLst>
              <a:ext uri="{FF2B5EF4-FFF2-40B4-BE49-F238E27FC236}">
                <a16:creationId xmlns:a16="http://schemas.microsoft.com/office/drawing/2014/main" id="{E10246A8-59F2-4162-ABD1-CF20934BB48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22465" y="224157"/>
            <a:ext cx="3488963" cy="938438"/>
          </a:xfrm>
          <a:prstGeom prst="rect">
            <a:avLst/>
          </a:prstGeom>
        </p:spPr>
      </p:pic>
      <p:sp>
        <p:nvSpPr>
          <p:cNvPr id="13" name="TextBox 12">
            <a:extLst>
              <a:ext uri="{FF2B5EF4-FFF2-40B4-BE49-F238E27FC236}">
                <a16:creationId xmlns:a16="http://schemas.microsoft.com/office/drawing/2014/main" id="{DB69B85C-79D3-4864-BEA4-6550CA120B69}"/>
              </a:ext>
            </a:extLst>
          </p:cNvPr>
          <p:cNvSpPr txBox="1"/>
          <p:nvPr/>
        </p:nvSpPr>
        <p:spPr>
          <a:xfrm>
            <a:off x="236311" y="620114"/>
            <a:ext cx="3130187" cy="820738"/>
          </a:xfrm>
          <a:prstGeom prst="rect">
            <a:avLst/>
          </a:prstGeom>
          <a:noFill/>
        </p:spPr>
        <p:txBody>
          <a:bodyPr wrap="square" rtlCol="0">
            <a:spAutoFit/>
          </a:bodyPr>
          <a:lstStyle/>
          <a:p>
            <a:r>
              <a:rPr lang="en-GB" sz="4400" b="1" baseline="30000">
                <a:solidFill>
                  <a:schemeClr val="bg1"/>
                </a:solidFill>
                <a:latin typeface="HelveticaNeueLT Std" panose="020B0604020202020204" pitchFamily="34" charset="0"/>
              </a:rPr>
              <a:t>Raleigh’s vision</a:t>
            </a:r>
          </a:p>
          <a:p>
            <a:endParaRPr lang="en-GB"/>
          </a:p>
        </p:txBody>
      </p:sp>
      <p:sp>
        <p:nvSpPr>
          <p:cNvPr id="14" name="Rectangle 13">
            <a:extLst>
              <a:ext uri="{FF2B5EF4-FFF2-40B4-BE49-F238E27FC236}">
                <a16:creationId xmlns:a16="http://schemas.microsoft.com/office/drawing/2014/main" id="{4AE9D04C-46B5-421C-AEC5-92DBC816B09F}"/>
              </a:ext>
            </a:extLst>
          </p:cNvPr>
          <p:cNvSpPr/>
          <p:nvPr/>
        </p:nvSpPr>
        <p:spPr>
          <a:xfrm>
            <a:off x="3768362" y="363154"/>
            <a:ext cx="3259455" cy="954107"/>
          </a:xfrm>
          <a:prstGeom prst="rect">
            <a:avLst/>
          </a:prstGeom>
        </p:spPr>
        <p:txBody>
          <a:bodyPr wrap="square">
            <a:spAutoFit/>
          </a:bodyPr>
          <a:lstStyle/>
          <a:p>
            <a:r>
              <a:rPr lang="en-US" sz="2800" b="1" baseline="30000">
                <a:solidFill>
                  <a:srgbClr val="009A3E"/>
                </a:solidFill>
                <a:latin typeface="HelveticaNeueLT Std" panose="020B0604020202020204" pitchFamily="34" charset="0"/>
              </a:rPr>
              <a:t>Our vision is for young people everywhere to be able to change the world</a:t>
            </a:r>
          </a:p>
        </p:txBody>
      </p:sp>
      <p:sp>
        <p:nvSpPr>
          <p:cNvPr id="15" name="Rectangle 14">
            <a:extLst>
              <a:ext uri="{FF2B5EF4-FFF2-40B4-BE49-F238E27FC236}">
                <a16:creationId xmlns:a16="http://schemas.microsoft.com/office/drawing/2014/main" id="{8C478AEE-63C7-48DF-B37B-5079CC7D96FC}"/>
              </a:ext>
            </a:extLst>
          </p:cNvPr>
          <p:cNvSpPr/>
          <p:nvPr/>
        </p:nvSpPr>
        <p:spPr>
          <a:xfrm>
            <a:off x="3768362" y="1574221"/>
            <a:ext cx="3416209" cy="1528624"/>
          </a:xfrm>
          <a:prstGeom prst="rect">
            <a:avLst/>
          </a:prstGeom>
        </p:spPr>
        <p:txBody>
          <a:bodyPr wrap="square">
            <a:spAutoFit/>
          </a:bodyPr>
          <a:lstStyle/>
          <a:p>
            <a:r>
              <a:rPr lang="en-US" sz="2800" b="1" baseline="30000">
                <a:solidFill>
                  <a:srgbClr val="009A3E"/>
                </a:solidFill>
                <a:latin typeface="HelveticaNeueLT Std" panose="020B0604020202020204" pitchFamily="34" charset="0"/>
              </a:rPr>
              <a:t>And we achieve this by empowering young people with the skills, experience and platforms to be leaders of change</a:t>
            </a:r>
          </a:p>
        </p:txBody>
      </p:sp>
      <p:sp>
        <p:nvSpPr>
          <p:cNvPr id="16" name="Rectangle 15">
            <a:extLst>
              <a:ext uri="{FF2B5EF4-FFF2-40B4-BE49-F238E27FC236}">
                <a16:creationId xmlns:a16="http://schemas.microsoft.com/office/drawing/2014/main" id="{1C23E80E-8E54-4D2A-A762-A1E56B670087}"/>
              </a:ext>
            </a:extLst>
          </p:cNvPr>
          <p:cNvSpPr/>
          <p:nvPr/>
        </p:nvSpPr>
        <p:spPr>
          <a:xfrm>
            <a:off x="3768362" y="3359805"/>
            <a:ext cx="3670663" cy="666849"/>
          </a:xfrm>
          <a:prstGeom prst="rect">
            <a:avLst/>
          </a:prstGeom>
        </p:spPr>
        <p:txBody>
          <a:bodyPr wrap="square">
            <a:spAutoFit/>
          </a:bodyPr>
          <a:lstStyle/>
          <a:p>
            <a:r>
              <a:rPr lang="en-US" sz="2800" b="1" baseline="30000">
                <a:solidFill>
                  <a:srgbClr val="009A3E"/>
                </a:solidFill>
                <a:latin typeface="HelveticaNeueLT Std" panose="020B0604020202020204" pitchFamily="34" charset="0"/>
              </a:rPr>
              <a:t>Raleigh exists to create youth-driven change that lasts</a:t>
            </a:r>
          </a:p>
        </p:txBody>
      </p:sp>
      <p:sp>
        <p:nvSpPr>
          <p:cNvPr id="18" name="Rectangle 17">
            <a:extLst>
              <a:ext uri="{FF2B5EF4-FFF2-40B4-BE49-F238E27FC236}">
                <a16:creationId xmlns:a16="http://schemas.microsoft.com/office/drawing/2014/main" id="{7FAC5FA9-A6B2-40F8-B91F-3F60807F64BD}"/>
              </a:ext>
            </a:extLst>
          </p:cNvPr>
          <p:cNvSpPr/>
          <p:nvPr/>
        </p:nvSpPr>
        <p:spPr>
          <a:xfrm>
            <a:off x="3768362" y="4283614"/>
            <a:ext cx="3533775" cy="3877985"/>
          </a:xfrm>
          <a:prstGeom prst="rect">
            <a:avLst/>
          </a:prstGeom>
        </p:spPr>
        <p:txBody>
          <a:bodyPr wrap="square">
            <a:spAutoFit/>
          </a:bodyPr>
          <a:lstStyle/>
          <a:p>
            <a:r>
              <a:rPr lang="en-US" baseline="30000">
                <a:solidFill>
                  <a:srgbClr val="000000"/>
                </a:solidFill>
                <a:latin typeface="HelveticaNeueLT Std" panose="020B0604020202020204" pitchFamily="34" charset="0"/>
              </a:rPr>
              <a:t>Raleigh International is a youth-driven development </a:t>
            </a:r>
            <a:r>
              <a:rPr lang="en-US" baseline="30000" err="1">
                <a:solidFill>
                  <a:srgbClr val="000000"/>
                </a:solidFill>
                <a:latin typeface="HelveticaNeueLT Std" panose="020B0604020202020204" pitchFamily="34" charset="0"/>
              </a:rPr>
              <a:t>organisation</a:t>
            </a:r>
            <a:r>
              <a:rPr lang="en-US" baseline="30000">
                <a:solidFill>
                  <a:srgbClr val="000000"/>
                </a:solidFill>
                <a:latin typeface="HelveticaNeueLT Std" panose="020B0604020202020204" pitchFamily="34" charset="0"/>
              </a:rPr>
              <a:t>. We focus on working for and with young people to inspire and make positive change in four areas: promoting youth in civil society, providing access to safe water and sanitation, protecting vulnerable environments and building livelihoods and enterprises. </a:t>
            </a:r>
          </a:p>
          <a:p>
            <a:endParaRPr lang="en-GB" baseline="30000">
              <a:solidFill>
                <a:srgbClr val="000000"/>
              </a:solidFill>
              <a:latin typeface="HelveticaNeueLT Std" panose="020B0604020202020204" pitchFamily="34" charset="0"/>
            </a:endParaRPr>
          </a:p>
          <a:p>
            <a:r>
              <a:rPr lang="en-US" baseline="30000">
                <a:solidFill>
                  <a:srgbClr val="000000"/>
                </a:solidFill>
                <a:latin typeface="HelveticaNeueLT Std" panose="020B0604020202020204" pitchFamily="34" charset="0"/>
              </a:rPr>
              <a:t>Our way of working to achieve impact is by engaging young volunteers through delivery programmes: Raleigh Expedition, International Citizen Service (ICS), a UK government-funded development programme, and national youth programmes where we work solely with local youth volunteers in-country. </a:t>
            </a:r>
          </a:p>
          <a:p>
            <a:endParaRPr lang="en-GB" baseline="30000">
              <a:solidFill>
                <a:srgbClr val="000000"/>
              </a:solidFill>
              <a:latin typeface="HelveticaNeueLT Std" panose="020B0604020202020204" pitchFamily="34" charset="0"/>
            </a:endParaRPr>
          </a:p>
          <a:p>
            <a:r>
              <a:rPr lang="en-US" baseline="30000">
                <a:solidFill>
                  <a:srgbClr val="000000"/>
                </a:solidFill>
                <a:latin typeface="HelveticaNeueLT Std" panose="020B0604020202020204" pitchFamily="34" charset="0"/>
              </a:rPr>
              <a:t>By working through youth, we develop young leaders and ensure young people are connected, valued partners in development.</a:t>
            </a:r>
          </a:p>
          <a:p>
            <a:endParaRPr lang="en-GB"/>
          </a:p>
        </p:txBody>
      </p:sp>
      <p:sp>
        <p:nvSpPr>
          <p:cNvPr id="19" name="Rectangle 18">
            <a:extLst>
              <a:ext uri="{FF2B5EF4-FFF2-40B4-BE49-F238E27FC236}">
                <a16:creationId xmlns:a16="http://schemas.microsoft.com/office/drawing/2014/main" id="{0ECB58F5-915F-4367-B9D7-8DEE848F09B1}"/>
              </a:ext>
            </a:extLst>
          </p:cNvPr>
          <p:cNvSpPr/>
          <p:nvPr/>
        </p:nvSpPr>
        <p:spPr>
          <a:xfrm>
            <a:off x="7102010" y="10334646"/>
            <a:ext cx="269626" cy="276999"/>
          </a:xfrm>
          <a:prstGeom prst="rect">
            <a:avLst/>
          </a:prstGeom>
        </p:spPr>
        <p:txBody>
          <a:bodyPr wrap="none">
            <a:spAutoFit/>
          </a:bodyPr>
          <a:lstStyle/>
          <a:p>
            <a:r>
              <a:rPr lang="en-GB" baseline="30000">
                <a:solidFill>
                  <a:srgbClr val="000000"/>
                </a:solidFill>
                <a:latin typeface="Helvetica Neue" panose="02000503000000020004" pitchFamily="2"/>
              </a:rPr>
              <a:t>2</a:t>
            </a:r>
          </a:p>
        </p:txBody>
      </p:sp>
    </p:spTree>
    <p:extLst>
      <p:ext uri="{BB962C8B-B14F-4D97-AF65-F5344CB8AC3E}">
        <p14:creationId xmlns:p14="http://schemas.microsoft.com/office/powerpoint/2010/main" val="2434421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group of people sitting at a table with food&#10;&#10;Description automatically generated">
            <a:extLst>
              <a:ext uri="{FF2B5EF4-FFF2-40B4-BE49-F238E27FC236}">
                <a16:creationId xmlns:a16="http://schemas.microsoft.com/office/drawing/2014/main" id="{024DCB7D-79BB-4743-B80E-58D81A7BDA4E}"/>
              </a:ext>
            </a:extLst>
          </p:cNvPr>
          <p:cNvPicPr>
            <a:picLocks noChangeAspect="1"/>
          </p:cNvPicPr>
          <p:nvPr/>
        </p:nvPicPr>
        <p:blipFill rotWithShape="1">
          <a:blip r:embed="rId2">
            <a:extLst>
              <a:ext uri="{28A0092B-C50C-407E-A947-70E740481C1C}">
                <a14:useLocalDpi xmlns:a14="http://schemas.microsoft.com/office/drawing/2010/main" val="0"/>
              </a:ext>
            </a:extLst>
          </a:blip>
          <a:srcRect b="10430"/>
          <a:stretch/>
        </p:blipFill>
        <p:spPr>
          <a:xfrm>
            <a:off x="-4" y="-8242"/>
            <a:ext cx="7559675" cy="4614397"/>
          </a:xfrm>
          <a:prstGeom prst="rect">
            <a:avLst/>
          </a:prstGeom>
        </p:spPr>
      </p:pic>
      <p:sp>
        <p:nvSpPr>
          <p:cNvPr id="5" name="Rectangle 4">
            <a:extLst>
              <a:ext uri="{FF2B5EF4-FFF2-40B4-BE49-F238E27FC236}">
                <a16:creationId xmlns:a16="http://schemas.microsoft.com/office/drawing/2014/main" id="{9FFA7983-48E2-4135-B76F-293404F4A980}"/>
              </a:ext>
            </a:extLst>
          </p:cNvPr>
          <p:cNvSpPr/>
          <p:nvPr/>
        </p:nvSpPr>
        <p:spPr>
          <a:xfrm>
            <a:off x="7102010" y="10334646"/>
            <a:ext cx="269626" cy="276999"/>
          </a:xfrm>
          <a:prstGeom prst="rect">
            <a:avLst/>
          </a:prstGeom>
        </p:spPr>
        <p:txBody>
          <a:bodyPr wrap="none">
            <a:spAutoFit/>
          </a:bodyPr>
          <a:lstStyle/>
          <a:p>
            <a:r>
              <a:rPr lang="en-GB" baseline="30000">
                <a:solidFill>
                  <a:srgbClr val="000000"/>
                </a:solidFill>
                <a:latin typeface="Helvetica Neue" panose="02000503000000020004" pitchFamily="2"/>
              </a:rPr>
              <a:t>3</a:t>
            </a:r>
          </a:p>
        </p:txBody>
      </p:sp>
      <p:pic>
        <p:nvPicPr>
          <p:cNvPr id="8" name="Picture 7">
            <a:extLst>
              <a:ext uri="{FF2B5EF4-FFF2-40B4-BE49-F238E27FC236}">
                <a16:creationId xmlns:a16="http://schemas.microsoft.com/office/drawing/2014/main" id="{8357A811-7B8E-48E7-88AB-0039DB3BEA7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56745" y="3124111"/>
            <a:ext cx="4826023" cy="1257756"/>
          </a:xfrm>
          <a:prstGeom prst="rect">
            <a:avLst/>
          </a:prstGeom>
        </p:spPr>
      </p:pic>
      <p:sp>
        <p:nvSpPr>
          <p:cNvPr id="9" name="Rectangle 8">
            <a:extLst>
              <a:ext uri="{FF2B5EF4-FFF2-40B4-BE49-F238E27FC236}">
                <a16:creationId xmlns:a16="http://schemas.microsoft.com/office/drawing/2014/main" id="{EB0C7EAE-D002-4B02-A372-049C169B2441}"/>
              </a:ext>
            </a:extLst>
          </p:cNvPr>
          <p:cNvSpPr/>
          <p:nvPr/>
        </p:nvSpPr>
        <p:spPr>
          <a:xfrm>
            <a:off x="281553" y="3485416"/>
            <a:ext cx="4422231" cy="995144"/>
          </a:xfrm>
          <a:prstGeom prst="rect">
            <a:avLst/>
          </a:prstGeom>
        </p:spPr>
        <p:txBody>
          <a:bodyPr wrap="square">
            <a:spAutoFit/>
          </a:bodyPr>
          <a:lstStyle/>
          <a:p>
            <a:r>
              <a:rPr lang="en-US" sz="4400" b="1" baseline="30000">
                <a:solidFill>
                  <a:schemeClr val="bg1"/>
                </a:solidFill>
                <a:latin typeface="HelveticaNeueLT Std" panose="020B0604020202020204" pitchFamily="34" charset="0"/>
              </a:rPr>
              <a:t>Why work for Raleigh International?</a:t>
            </a:r>
          </a:p>
        </p:txBody>
      </p:sp>
      <p:pic>
        <p:nvPicPr>
          <p:cNvPr id="13" name="Picture 12" descr="A picture containing plant&#10;&#10;Description automatically generated">
            <a:extLst>
              <a:ext uri="{FF2B5EF4-FFF2-40B4-BE49-F238E27FC236}">
                <a16:creationId xmlns:a16="http://schemas.microsoft.com/office/drawing/2014/main" id="{102A2A3E-A5FC-471D-B6DD-7B03F6B0096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12759" y="8143969"/>
            <a:ext cx="783285" cy="663251"/>
          </a:xfrm>
          <a:prstGeom prst="rect">
            <a:avLst/>
          </a:prstGeom>
        </p:spPr>
      </p:pic>
      <p:pic>
        <p:nvPicPr>
          <p:cNvPr id="15" name="Picture 14">
            <a:extLst>
              <a:ext uri="{FF2B5EF4-FFF2-40B4-BE49-F238E27FC236}">
                <a16:creationId xmlns:a16="http://schemas.microsoft.com/office/drawing/2014/main" id="{F9867491-49BF-4293-A50E-86CDC09B1DCF}"/>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976333" y="7602345"/>
            <a:ext cx="530951" cy="603234"/>
          </a:xfrm>
          <a:prstGeom prst="rect">
            <a:avLst/>
          </a:prstGeom>
        </p:spPr>
      </p:pic>
      <p:pic>
        <p:nvPicPr>
          <p:cNvPr id="17" name="Picture 16" descr="A picture containing vector graphics&#10;&#10;Description automatically generated">
            <a:extLst>
              <a:ext uri="{FF2B5EF4-FFF2-40B4-BE49-F238E27FC236}">
                <a16:creationId xmlns:a16="http://schemas.microsoft.com/office/drawing/2014/main" id="{2AD67881-1EC2-4C19-997C-4601EA7BC046}"/>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281553" y="4686550"/>
            <a:ext cx="525694" cy="579578"/>
          </a:xfrm>
          <a:prstGeom prst="rect">
            <a:avLst/>
          </a:prstGeom>
        </p:spPr>
      </p:pic>
      <p:pic>
        <p:nvPicPr>
          <p:cNvPr id="19" name="Picture 18" descr="A close up of a logo&#10;&#10;Description automatically generated">
            <a:extLst>
              <a:ext uri="{FF2B5EF4-FFF2-40B4-BE49-F238E27FC236}">
                <a16:creationId xmlns:a16="http://schemas.microsoft.com/office/drawing/2014/main" id="{FE0E954F-F934-4EFC-99D1-E37EF80CADAF}"/>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3779837" y="4690049"/>
            <a:ext cx="530951" cy="573445"/>
          </a:xfrm>
          <a:prstGeom prst="rect">
            <a:avLst/>
          </a:prstGeom>
        </p:spPr>
      </p:pic>
      <p:sp>
        <p:nvSpPr>
          <p:cNvPr id="20" name="Rectangle 19">
            <a:extLst>
              <a:ext uri="{FF2B5EF4-FFF2-40B4-BE49-F238E27FC236}">
                <a16:creationId xmlns:a16="http://schemas.microsoft.com/office/drawing/2014/main" id="{B13936EC-5A69-46D3-91EC-85E7854AFED6}"/>
              </a:ext>
            </a:extLst>
          </p:cNvPr>
          <p:cNvSpPr/>
          <p:nvPr/>
        </p:nvSpPr>
        <p:spPr>
          <a:xfrm>
            <a:off x="833373" y="4921824"/>
            <a:ext cx="1385316" cy="379591"/>
          </a:xfrm>
          <a:prstGeom prst="rect">
            <a:avLst/>
          </a:prstGeom>
        </p:spPr>
        <p:txBody>
          <a:bodyPr wrap="none">
            <a:spAutoFit/>
          </a:bodyPr>
          <a:lstStyle/>
          <a:p>
            <a:r>
              <a:rPr lang="en-GB" sz="2800" b="1" baseline="30000">
                <a:solidFill>
                  <a:srgbClr val="009A3E"/>
                </a:solidFill>
                <a:latin typeface="HelveticaNeueLT Std" panose="020B0604020202020204" pitchFamily="34" charset="0"/>
              </a:rPr>
              <a:t>Innovation</a:t>
            </a:r>
            <a:endParaRPr lang="en-GB" b="1" baseline="30000">
              <a:solidFill>
                <a:srgbClr val="009A3E"/>
              </a:solidFill>
              <a:latin typeface="HelveticaNeueLT Std" panose="020B0604020202020204" pitchFamily="34" charset="0"/>
            </a:endParaRPr>
          </a:p>
        </p:txBody>
      </p:sp>
      <p:sp>
        <p:nvSpPr>
          <p:cNvPr id="21" name="Rectangle 20">
            <a:extLst>
              <a:ext uri="{FF2B5EF4-FFF2-40B4-BE49-F238E27FC236}">
                <a16:creationId xmlns:a16="http://schemas.microsoft.com/office/drawing/2014/main" id="{8E3B2E1C-A23D-4027-8D85-7EAFF28D5BB8}"/>
              </a:ext>
            </a:extLst>
          </p:cNvPr>
          <p:cNvSpPr/>
          <p:nvPr/>
        </p:nvSpPr>
        <p:spPr>
          <a:xfrm>
            <a:off x="4310788" y="4921824"/>
            <a:ext cx="2766976" cy="379591"/>
          </a:xfrm>
          <a:prstGeom prst="rect">
            <a:avLst/>
          </a:prstGeom>
        </p:spPr>
        <p:txBody>
          <a:bodyPr wrap="none">
            <a:spAutoFit/>
          </a:bodyPr>
          <a:lstStyle/>
          <a:p>
            <a:r>
              <a:rPr lang="en-US" sz="2800" b="1" baseline="30000">
                <a:solidFill>
                  <a:srgbClr val="009A3E"/>
                </a:solidFill>
                <a:latin typeface="HelveticaNeueLT Std" panose="020B0604020202020204" pitchFamily="34" charset="0"/>
              </a:rPr>
              <a:t>Your impact will be felt</a:t>
            </a:r>
          </a:p>
        </p:txBody>
      </p:sp>
      <p:sp>
        <p:nvSpPr>
          <p:cNvPr id="22" name="Rectangle 21">
            <a:extLst>
              <a:ext uri="{FF2B5EF4-FFF2-40B4-BE49-F238E27FC236}">
                <a16:creationId xmlns:a16="http://schemas.microsoft.com/office/drawing/2014/main" id="{2EDCD92B-6FC8-4074-85B6-EA7C3D72A6B9}"/>
              </a:ext>
            </a:extLst>
          </p:cNvPr>
          <p:cNvSpPr/>
          <p:nvPr/>
        </p:nvSpPr>
        <p:spPr>
          <a:xfrm>
            <a:off x="950152" y="8490678"/>
            <a:ext cx="839140" cy="379591"/>
          </a:xfrm>
          <a:prstGeom prst="rect">
            <a:avLst/>
          </a:prstGeom>
        </p:spPr>
        <p:txBody>
          <a:bodyPr wrap="none">
            <a:spAutoFit/>
          </a:bodyPr>
          <a:lstStyle/>
          <a:p>
            <a:r>
              <a:rPr lang="en-GB" sz="2800" b="1" baseline="30000">
                <a:solidFill>
                  <a:srgbClr val="009A3E"/>
                </a:solidFill>
                <a:latin typeface="HelveticaNeueLT Std" panose="020B0604020202020204" pitchFamily="34" charset="0"/>
              </a:rPr>
              <a:t>Youth</a:t>
            </a:r>
          </a:p>
        </p:txBody>
      </p:sp>
      <p:sp>
        <p:nvSpPr>
          <p:cNvPr id="23" name="Rectangle 22">
            <a:extLst>
              <a:ext uri="{FF2B5EF4-FFF2-40B4-BE49-F238E27FC236}">
                <a16:creationId xmlns:a16="http://schemas.microsoft.com/office/drawing/2014/main" id="{750A90CC-4345-407B-A3E7-20A8EF64911B}"/>
              </a:ext>
            </a:extLst>
          </p:cNvPr>
          <p:cNvSpPr/>
          <p:nvPr/>
        </p:nvSpPr>
        <p:spPr>
          <a:xfrm>
            <a:off x="4507284" y="7832935"/>
            <a:ext cx="1669229" cy="379591"/>
          </a:xfrm>
          <a:prstGeom prst="rect">
            <a:avLst/>
          </a:prstGeom>
        </p:spPr>
        <p:txBody>
          <a:bodyPr wrap="square">
            <a:spAutoFit/>
          </a:bodyPr>
          <a:lstStyle/>
          <a:p>
            <a:r>
              <a:rPr lang="en-GB" sz="2800" b="1" baseline="30000">
                <a:solidFill>
                  <a:srgbClr val="009A3E"/>
                </a:solidFill>
                <a:latin typeface="Helvetica Neue" panose="02000503000000020004" pitchFamily="2"/>
              </a:rPr>
              <a:t>Our culture</a:t>
            </a:r>
          </a:p>
        </p:txBody>
      </p:sp>
      <p:sp>
        <p:nvSpPr>
          <p:cNvPr id="24" name="Rectangle 23">
            <a:extLst>
              <a:ext uri="{FF2B5EF4-FFF2-40B4-BE49-F238E27FC236}">
                <a16:creationId xmlns:a16="http://schemas.microsoft.com/office/drawing/2014/main" id="{1B550D3E-4EDE-4818-B95D-E74F1D11EF25}"/>
              </a:ext>
            </a:extLst>
          </p:cNvPr>
          <p:cNvSpPr/>
          <p:nvPr/>
        </p:nvSpPr>
        <p:spPr>
          <a:xfrm>
            <a:off x="267061" y="5342586"/>
            <a:ext cx="3512773" cy="2954655"/>
          </a:xfrm>
          <a:prstGeom prst="rect">
            <a:avLst/>
          </a:prstGeom>
        </p:spPr>
        <p:txBody>
          <a:bodyPr wrap="square">
            <a:spAutoFit/>
          </a:bodyPr>
          <a:lstStyle/>
          <a:p>
            <a:r>
              <a:rPr lang="en-US" baseline="30000" dirty="0">
                <a:solidFill>
                  <a:srgbClr val="000000"/>
                </a:solidFill>
                <a:latin typeface="HelveticaNeueLT Std" panose="020B0604020202020204" pitchFamily="34" charset="0"/>
              </a:rPr>
              <a:t>As an £8m revenue </a:t>
            </a:r>
            <a:r>
              <a:rPr lang="en-US" baseline="30000" dirty="0" err="1">
                <a:solidFill>
                  <a:srgbClr val="000000"/>
                </a:solidFill>
                <a:latin typeface="HelveticaNeueLT Std" panose="020B0604020202020204" pitchFamily="34" charset="0"/>
              </a:rPr>
              <a:t>organisation</a:t>
            </a:r>
            <a:r>
              <a:rPr lang="en-US" baseline="30000" dirty="0">
                <a:solidFill>
                  <a:srgbClr val="000000"/>
                </a:solidFill>
                <a:latin typeface="HelveticaNeueLT Std" panose="020B0604020202020204" pitchFamily="34" charset="0"/>
              </a:rPr>
              <a:t> with 120 employees worldwide we are in the enviable space that we are big enough to attract the best talent and create impact levels that attract partners like the UK Department for International Development (DFID), but also small enough to be flexible and agile with our programming. </a:t>
            </a:r>
          </a:p>
          <a:p>
            <a:endParaRPr lang="en-GB" baseline="30000" dirty="0">
              <a:solidFill>
                <a:srgbClr val="000000"/>
              </a:solidFill>
              <a:latin typeface="HelveticaNeueLT Std" panose="020B0604020202020204" pitchFamily="34" charset="0"/>
            </a:endParaRPr>
          </a:p>
          <a:p>
            <a:r>
              <a:rPr lang="en-US" baseline="30000" dirty="0">
                <a:solidFill>
                  <a:srgbClr val="000000"/>
                </a:solidFill>
                <a:latin typeface="HelveticaNeueLT Std" panose="020B0604020202020204" pitchFamily="34" charset="0"/>
              </a:rPr>
              <a:t>Recent examples of innovation include: a ground-breaking new social accountability through youth project where beneficiary-led reporting on development projects is holding NGOs to account; and, a digital skills-based training pilot to get young people to apply their tech knowledge to development challenges.</a:t>
            </a:r>
            <a:endParaRPr lang="en-GB" dirty="0">
              <a:latin typeface="Helvetica Neue" panose="02000503000000020004"/>
            </a:endParaRPr>
          </a:p>
        </p:txBody>
      </p:sp>
      <p:sp>
        <p:nvSpPr>
          <p:cNvPr id="25" name="Rectangle 24">
            <a:extLst>
              <a:ext uri="{FF2B5EF4-FFF2-40B4-BE49-F238E27FC236}">
                <a16:creationId xmlns:a16="http://schemas.microsoft.com/office/drawing/2014/main" id="{D3BD9C8E-3D46-4911-97A3-43A013AF029F}"/>
              </a:ext>
            </a:extLst>
          </p:cNvPr>
          <p:cNvSpPr/>
          <p:nvPr/>
        </p:nvSpPr>
        <p:spPr>
          <a:xfrm>
            <a:off x="3895033" y="5381810"/>
            <a:ext cx="3206977" cy="1938992"/>
          </a:xfrm>
          <a:prstGeom prst="rect">
            <a:avLst/>
          </a:prstGeom>
        </p:spPr>
        <p:txBody>
          <a:bodyPr wrap="square">
            <a:spAutoFit/>
          </a:bodyPr>
          <a:lstStyle/>
          <a:p>
            <a:r>
              <a:rPr lang="en-US" baseline="30000" dirty="0">
                <a:solidFill>
                  <a:srgbClr val="000000"/>
                </a:solidFill>
                <a:latin typeface="HelveticaNeueLT Std" panose="020B0604020202020204" pitchFamily="34" charset="0"/>
              </a:rPr>
              <a:t>Raleigh’s size means that you can have a big impact on the </a:t>
            </a:r>
            <a:r>
              <a:rPr lang="en-US" baseline="30000" dirty="0" err="1">
                <a:solidFill>
                  <a:srgbClr val="000000"/>
                </a:solidFill>
                <a:latin typeface="HelveticaNeueLT Std" panose="020B0604020202020204" pitchFamily="34" charset="0"/>
              </a:rPr>
              <a:t>organisation</a:t>
            </a:r>
            <a:r>
              <a:rPr lang="en-US" baseline="30000" dirty="0">
                <a:solidFill>
                  <a:srgbClr val="000000"/>
                </a:solidFill>
                <a:latin typeface="HelveticaNeueLT Std" panose="020B0604020202020204" pitchFamily="34" charset="0"/>
              </a:rPr>
              <a:t> with your role.  We run efficient teams with core, essential skillsets and it is likely that you will be able to help shape the strategy and implementation of your team’s plans and bring your ideas to the fore. Each role in our </a:t>
            </a:r>
            <a:r>
              <a:rPr lang="en-US" baseline="30000" dirty="0" err="1">
                <a:solidFill>
                  <a:srgbClr val="000000"/>
                </a:solidFill>
                <a:latin typeface="HelveticaNeueLT Std" panose="020B0604020202020204" pitchFamily="34" charset="0"/>
              </a:rPr>
              <a:t>organisation</a:t>
            </a:r>
            <a:r>
              <a:rPr lang="en-US" baseline="30000" dirty="0">
                <a:solidFill>
                  <a:srgbClr val="000000"/>
                </a:solidFill>
                <a:latin typeface="HelveticaNeueLT Std" panose="020B0604020202020204" pitchFamily="34" charset="0"/>
              </a:rPr>
              <a:t> is essential and its impact can be felt on a day-to-day basis with the delivery of our </a:t>
            </a:r>
            <a:r>
              <a:rPr lang="en-US" baseline="30000" dirty="0" err="1">
                <a:solidFill>
                  <a:srgbClr val="000000"/>
                </a:solidFill>
                <a:latin typeface="HelveticaNeueLT Std" panose="020B0604020202020204" pitchFamily="34" charset="0"/>
              </a:rPr>
              <a:t>programmes</a:t>
            </a:r>
            <a:r>
              <a:rPr lang="en-US" baseline="30000" dirty="0">
                <a:solidFill>
                  <a:srgbClr val="000000"/>
                </a:solidFill>
                <a:latin typeface="HelveticaNeueLT Std" panose="020B0604020202020204" pitchFamily="34" charset="0"/>
              </a:rPr>
              <a:t>.</a:t>
            </a:r>
          </a:p>
        </p:txBody>
      </p:sp>
      <p:sp>
        <p:nvSpPr>
          <p:cNvPr id="26" name="Rectangle 25">
            <a:extLst>
              <a:ext uri="{FF2B5EF4-FFF2-40B4-BE49-F238E27FC236}">
                <a16:creationId xmlns:a16="http://schemas.microsoft.com/office/drawing/2014/main" id="{F6EE59BE-67F5-4DF8-A8AC-852BDBE2A803}"/>
              </a:ext>
            </a:extLst>
          </p:cNvPr>
          <p:cNvSpPr/>
          <p:nvPr/>
        </p:nvSpPr>
        <p:spPr>
          <a:xfrm>
            <a:off x="281552" y="8993437"/>
            <a:ext cx="3427030" cy="1569660"/>
          </a:xfrm>
          <a:prstGeom prst="rect">
            <a:avLst/>
          </a:prstGeom>
        </p:spPr>
        <p:txBody>
          <a:bodyPr wrap="square">
            <a:spAutoFit/>
          </a:bodyPr>
          <a:lstStyle/>
          <a:p>
            <a:r>
              <a:rPr lang="en-US" baseline="30000">
                <a:solidFill>
                  <a:srgbClr val="000000"/>
                </a:solidFill>
                <a:latin typeface="HelveticaNeueLT Std" panose="020B0604020202020204" pitchFamily="34" charset="0"/>
              </a:rPr>
              <a:t>Working alongside young people is incredibly inspiring and motivating. They are full of energy, enthusiasm and ideas for new ways of thinking and doing. The passion and positivity for creating sustainable change from young people is infectious and makes all roles with Raleigh, no matter what they are, </a:t>
            </a:r>
            <a:r>
              <a:rPr lang="en-US" baseline="30000" err="1">
                <a:solidFill>
                  <a:srgbClr val="000000"/>
                </a:solidFill>
                <a:latin typeface="HelveticaNeueLT Std" panose="020B0604020202020204" pitchFamily="34" charset="0"/>
              </a:rPr>
              <a:t>energising</a:t>
            </a:r>
            <a:r>
              <a:rPr lang="en-US" baseline="30000">
                <a:solidFill>
                  <a:srgbClr val="000000"/>
                </a:solidFill>
                <a:latin typeface="HelveticaNeueLT Std" panose="020B0604020202020204" pitchFamily="34" charset="0"/>
              </a:rPr>
              <a:t> and refreshing.</a:t>
            </a:r>
          </a:p>
        </p:txBody>
      </p:sp>
      <p:sp>
        <p:nvSpPr>
          <p:cNvPr id="27" name="Rectangle 26">
            <a:extLst>
              <a:ext uri="{FF2B5EF4-FFF2-40B4-BE49-F238E27FC236}">
                <a16:creationId xmlns:a16="http://schemas.microsoft.com/office/drawing/2014/main" id="{674075F6-C77A-4CDE-8303-1144C8399780}"/>
              </a:ext>
            </a:extLst>
          </p:cNvPr>
          <p:cNvSpPr/>
          <p:nvPr/>
        </p:nvSpPr>
        <p:spPr>
          <a:xfrm>
            <a:off x="3895033" y="8412907"/>
            <a:ext cx="3383090" cy="2123658"/>
          </a:xfrm>
          <a:prstGeom prst="rect">
            <a:avLst/>
          </a:prstGeom>
        </p:spPr>
        <p:txBody>
          <a:bodyPr wrap="square">
            <a:spAutoFit/>
          </a:bodyPr>
          <a:lstStyle/>
          <a:p>
            <a:r>
              <a:rPr lang="en-US" baseline="30000">
                <a:solidFill>
                  <a:srgbClr val="000000"/>
                </a:solidFill>
                <a:latin typeface="HelveticaNeueLT Std" panose="020B0604020202020204" pitchFamily="34" charset="0"/>
              </a:rPr>
              <a:t>Raleigh is a friendly, positive and collaborative place that feels more like a family than a workplace. Our people are at the heart of the </a:t>
            </a:r>
            <a:r>
              <a:rPr lang="en-US" baseline="30000" err="1">
                <a:solidFill>
                  <a:srgbClr val="000000"/>
                </a:solidFill>
                <a:latin typeface="HelveticaNeueLT Std" panose="020B0604020202020204" pitchFamily="34" charset="0"/>
              </a:rPr>
              <a:t>organisation</a:t>
            </a:r>
            <a:r>
              <a:rPr lang="en-US" baseline="30000">
                <a:solidFill>
                  <a:srgbClr val="000000"/>
                </a:solidFill>
                <a:latin typeface="HelveticaNeueLT Std" panose="020B0604020202020204" pitchFamily="34" charset="0"/>
              </a:rPr>
              <a:t>. Connecting and sharing with each other and having fun together are as important as the work we do.</a:t>
            </a:r>
          </a:p>
          <a:p>
            <a:endParaRPr lang="en-GB" baseline="30000">
              <a:solidFill>
                <a:srgbClr val="000000"/>
              </a:solidFill>
              <a:latin typeface="HelveticaNeueLT Std" panose="020B0604020202020204" pitchFamily="34" charset="0"/>
            </a:endParaRPr>
          </a:p>
          <a:p>
            <a:r>
              <a:rPr lang="en-US" baseline="30000">
                <a:solidFill>
                  <a:srgbClr val="000000"/>
                </a:solidFill>
                <a:latin typeface="HelveticaNeueLT Std" panose="020B0604020202020204" pitchFamily="34" charset="0"/>
              </a:rPr>
              <a:t>We’re also a learning </a:t>
            </a:r>
            <a:r>
              <a:rPr lang="en-US" baseline="30000" err="1">
                <a:solidFill>
                  <a:srgbClr val="000000"/>
                </a:solidFill>
                <a:latin typeface="HelveticaNeueLT Std" panose="020B0604020202020204" pitchFamily="34" charset="0"/>
              </a:rPr>
              <a:t>organisation</a:t>
            </a:r>
            <a:r>
              <a:rPr lang="en-US" baseline="30000">
                <a:solidFill>
                  <a:srgbClr val="000000"/>
                </a:solidFill>
                <a:latin typeface="HelveticaNeueLT Std" panose="020B0604020202020204" pitchFamily="34" charset="0"/>
              </a:rPr>
              <a:t> and believe very much in having the skills to succeed. Ongoing learning and development initiatives are something we are passionate about. </a:t>
            </a:r>
          </a:p>
        </p:txBody>
      </p:sp>
    </p:spTree>
    <p:extLst>
      <p:ext uri="{BB962C8B-B14F-4D97-AF65-F5344CB8AC3E}">
        <p14:creationId xmlns:p14="http://schemas.microsoft.com/office/powerpoint/2010/main" val="14831174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BF10347-F7B8-4410-A2F3-DBAF87A62676}"/>
              </a:ext>
            </a:extLst>
          </p:cNvPr>
          <p:cNvSpPr/>
          <p:nvPr/>
        </p:nvSpPr>
        <p:spPr>
          <a:xfrm>
            <a:off x="7102010" y="10334646"/>
            <a:ext cx="269626" cy="276999"/>
          </a:xfrm>
          <a:prstGeom prst="rect">
            <a:avLst/>
          </a:prstGeom>
        </p:spPr>
        <p:txBody>
          <a:bodyPr wrap="none">
            <a:spAutoFit/>
          </a:bodyPr>
          <a:lstStyle/>
          <a:p>
            <a:r>
              <a:rPr lang="en-GB" baseline="30000">
                <a:solidFill>
                  <a:srgbClr val="000000"/>
                </a:solidFill>
                <a:latin typeface="Helvetica Neue" panose="02000503000000020004" pitchFamily="2"/>
              </a:rPr>
              <a:t>4</a:t>
            </a:r>
          </a:p>
        </p:txBody>
      </p:sp>
      <p:pic>
        <p:nvPicPr>
          <p:cNvPr id="7" name="Picture 6">
            <a:extLst>
              <a:ext uri="{FF2B5EF4-FFF2-40B4-BE49-F238E27FC236}">
                <a16:creationId xmlns:a16="http://schemas.microsoft.com/office/drawing/2014/main" id="{D312ADA7-B47E-43AE-A247-539177F33E2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12724"/>
            <a:ext cx="3657600" cy="10704536"/>
          </a:xfrm>
          <a:prstGeom prst="rect">
            <a:avLst/>
          </a:prstGeom>
        </p:spPr>
      </p:pic>
      <p:sp>
        <p:nvSpPr>
          <p:cNvPr id="10" name="Rectangle 9">
            <a:extLst>
              <a:ext uri="{FF2B5EF4-FFF2-40B4-BE49-F238E27FC236}">
                <a16:creationId xmlns:a16="http://schemas.microsoft.com/office/drawing/2014/main" id="{93069736-6DA0-4C37-85DA-A89CA602E48C}"/>
              </a:ext>
            </a:extLst>
          </p:cNvPr>
          <p:cNvSpPr/>
          <p:nvPr/>
        </p:nvSpPr>
        <p:spPr>
          <a:xfrm>
            <a:off x="3777129" y="341313"/>
            <a:ext cx="3594507" cy="7478970"/>
          </a:xfrm>
          <a:prstGeom prst="rect">
            <a:avLst/>
          </a:prstGeom>
        </p:spPr>
        <p:txBody>
          <a:bodyPr wrap="square">
            <a:spAutoFit/>
          </a:bodyPr>
          <a:lstStyle/>
          <a:p>
            <a:r>
              <a:rPr lang="en-US" baseline="30000">
                <a:solidFill>
                  <a:srgbClr val="000000"/>
                </a:solidFill>
                <a:latin typeface="HelveticaNeueLT Std" panose="020B0604020202020204" pitchFamily="34" charset="0"/>
              </a:rPr>
              <a:t>Raleigh delivers impactful youth-driven projects in four different programmatic areas that all link to and support the UN’s Sustainable Development Goals.</a:t>
            </a:r>
          </a:p>
          <a:p>
            <a:endParaRPr lang="en-GB" baseline="30000">
              <a:solidFill>
                <a:srgbClr val="000000"/>
              </a:solidFill>
              <a:latin typeface="HelveticaNeueLT Std" panose="020B0604020202020204" pitchFamily="34" charset="0"/>
            </a:endParaRPr>
          </a:p>
          <a:p>
            <a:r>
              <a:rPr lang="en-US" baseline="30000">
                <a:solidFill>
                  <a:srgbClr val="000000"/>
                </a:solidFill>
                <a:latin typeface="HelveticaNeueLT Std" panose="020B0604020202020204" pitchFamily="34" charset="0"/>
              </a:rPr>
              <a:t>We have world-class partners and funders such as DFID, UK Aid Direct, Novartis; have been nominated for BOND International Development awards; are sector-leading in volunteer safety having helped create the BS8848 safety overseas standard; and have evidenced our impact with </a:t>
            </a:r>
            <a:r>
              <a:rPr lang="en-US" baseline="30000" err="1">
                <a:solidFill>
                  <a:srgbClr val="000000"/>
                </a:solidFill>
                <a:latin typeface="HelveticaNeueLT Std" panose="020B0604020202020204" pitchFamily="34" charset="0"/>
              </a:rPr>
              <a:t>organisations</a:t>
            </a:r>
            <a:r>
              <a:rPr lang="en-US" baseline="30000">
                <a:solidFill>
                  <a:srgbClr val="000000"/>
                </a:solidFill>
                <a:latin typeface="HelveticaNeueLT Std" panose="020B0604020202020204" pitchFamily="34" charset="0"/>
              </a:rPr>
              <a:t> such as the Overseas Development Institute and New Economics Foundation.</a:t>
            </a:r>
          </a:p>
          <a:p>
            <a:endParaRPr lang="en-GB" baseline="30000">
              <a:solidFill>
                <a:srgbClr val="000000"/>
              </a:solidFill>
              <a:latin typeface="HelveticaNeueLT Std" panose="020B0604020202020204" pitchFamily="34" charset="0"/>
            </a:endParaRPr>
          </a:p>
          <a:p>
            <a:r>
              <a:rPr lang="en-US" baseline="30000">
                <a:solidFill>
                  <a:srgbClr val="009A3E"/>
                </a:solidFill>
                <a:latin typeface="HelveticaNeueLT Std" panose="020B0604020202020204" pitchFamily="34" charset="0"/>
              </a:rPr>
              <a:t>However, what makes Raleigh different is our way of working:</a:t>
            </a:r>
          </a:p>
          <a:p>
            <a:endParaRPr lang="en-GB" baseline="30000">
              <a:solidFill>
                <a:srgbClr val="000000"/>
              </a:solidFill>
              <a:latin typeface="HelveticaNeueLT Std" panose="020B0604020202020204" pitchFamily="34" charset="0"/>
            </a:endParaRPr>
          </a:p>
          <a:p>
            <a:pPr marL="285750" indent="-285750">
              <a:buFont typeface="Arial" panose="020B0604020202020204" pitchFamily="34" charset="0"/>
              <a:buChar char="•"/>
            </a:pPr>
            <a:r>
              <a:rPr lang="en-US" baseline="30000">
                <a:solidFill>
                  <a:srgbClr val="000000"/>
                </a:solidFill>
                <a:latin typeface="HelveticaNeueLT Std" panose="020B0604020202020204" pitchFamily="34" charset="0"/>
              </a:rPr>
              <a:t>Three-Lens approach. We believe in the power of youth to create change that lasts, and so we focus on collaborating with young people as both partners and leaders in development. We work to ensure they have the skills and knowledge to continue leading positive change.</a:t>
            </a:r>
          </a:p>
          <a:p>
            <a:endParaRPr lang="en-GB" baseline="30000">
              <a:solidFill>
                <a:srgbClr val="000000"/>
              </a:solidFill>
              <a:latin typeface="HelveticaNeueLT Std" panose="020B0604020202020204" pitchFamily="34" charset="0"/>
            </a:endParaRPr>
          </a:p>
          <a:p>
            <a:pPr marL="285750" indent="-285750">
              <a:buFont typeface="Arial" panose="020B0604020202020204" pitchFamily="34" charset="0"/>
              <a:buChar char="•"/>
            </a:pPr>
            <a:r>
              <a:rPr lang="en-US" baseline="30000">
                <a:solidFill>
                  <a:srgbClr val="000000"/>
                </a:solidFill>
                <a:latin typeface="HelveticaNeueLT Std" panose="020B0604020202020204" pitchFamily="34" charset="0"/>
              </a:rPr>
              <a:t>National youth programming. Whilst we </a:t>
            </a:r>
            <a:r>
              <a:rPr lang="en-US" baseline="30000" err="1">
                <a:solidFill>
                  <a:srgbClr val="000000"/>
                </a:solidFill>
                <a:latin typeface="HelveticaNeueLT Std" panose="020B0604020202020204" pitchFamily="34" charset="0"/>
              </a:rPr>
              <a:t>recognise</a:t>
            </a:r>
            <a:r>
              <a:rPr lang="en-US" baseline="30000">
                <a:solidFill>
                  <a:srgbClr val="000000"/>
                </a:solidFill>
                <a:latin typeface="HelveticaNeueLT Std" panose="020B0604020202020204" pitchFamily="34" charset="0"/>
              </a:rPr>
              <a:t> the power of diversity that our international volunteer programming brings, Raleigh knows that true sustainable change will come from investing in the youth of the countries where we work. </a:t>
            </a:r>
          </a:p>
          <a:p>
            <a:pPr marL="285750" indent="-285750">
              <a:buFont typeface="Arial" panose="020B0604020202020204" pitchFamily="34" charset="0"/>
              <a:buChar char="•"/>
            </a:pPr>
            <a:endParaRPr lang="en-GB" baseline="30000">
              <a:solidFill>
                <a:srgbClr val="000000"/>
              </a:solidFill>
              <a:latin typeface="HelveticaNeueLT Std" panose="020B0604020202020204" pitchFamily="34" charset="0"/>
            </a:endParaRPr>
          </a:p>
          <a:p>
            <a:pPr marL="285750" indent="-285750">
              <a:buFont typeface="Arial" panose="020B0604020202020204" pitchFamily="34" charset="0"/>
              <a:buChar char="•"/>
            </a:pPr>
            <a:r>
              <a:rPr lang="en-US" baseline="30000">
                <a:solidFill>
                  <a:srgbClr val="000000"/>
                </a:solidFill>
                <a:latin typeface="HelveticaNeueLT Std" panose="020B0604020202020204" pitchFamily="34" charset="0"/>
              </a:rPr>
              <a:t>Legacy of young active global citizens. For over 35 years Raleigh has helped create youth leaders who are inspired and empowered by their Raleigh experience to go and continue to create change in their home communities and nations, find out more </a:t>
            </a:r>
            <a:r>
              <a:rPr lang="en-US" baseline="30000">
                <a:solidFill>
                  <a:srgbClr val="00A94F"/>
                </a:solidFill>
                <a:latin typeface="HelveticaNeueLT Std" panose="020B0604020202020204" pitchFamily="34" charset="0"/>
                <a:hlinkClick r:id="rId3"/>
              </a:rPr>
              <a:t>here</a:t>
            </a:r>
            <a:r>
              <a:rPr lang="en-US" baseline="30000">
                <a:solidFill>
                  <a:srgbClr val="00A94F"/>
                </a:solidFill>
                <a:latin typeface="HelveticaNeueLT Std" panose="020B0604020202020204" pitchFamily="34" charset="0"/>
              </a:rPr>
              <a:t>.</a:t>
            </a:r>
          </a:p>
          <a:p>
            <a:endParaRPr lang="en-GB" baseline="30000">
              <a:solidFill>
                <a:srgbClr val="000000"/>
              </a:solidFill>
              <a:latin typeface="HelveticaNeueLT Std" panose="020B0604020202020204" pitchFamily="34" charset="0"/>
            </a:endParaRPr>
          </a:p>
          <a:p>
            <a:r>
              <a:rPr lang="en-US" baseline="30000">
                <a:solidFill>
                  <a:srgbClr val="000000"/>
                </a:solidFill>
                <a:latin typeface="HelveticaNeueLT Std" panose="020B0604020202020204" pitchFamily="34" charset="0"/>
              </a:rPr>
              <a:t>You can read more about our impact </a:t>
            </a:r>
            <a:r>
              <a:rPr lang="en-US" baseline="30000">
                <a:solidFill>
                  <a:srgbClr val="000000"/>
                </a:solidFill>
                <a:latin typeface="HelveticaNeueLT Std" panose="020B0604020202020204" pitchFamily="34" charset="0"/>
                <a:hlinkClick r:id="rId4"/>
              </a:rPr>
              <a:t>here</a:t>
            </a:r>
            <a:r>
              <a:rPr lang="en-US" baseline="30000">
                <a:solidFill>
                  <a:srgbClr val="000000"/>
                </a:solidFill>
                <a:latin typeface="HelveticaNeueLT Std" panose="020B0604020202020204" pitchFamily="34" charset="0"/>
              </a:rPr>
              <a:t>. </a:t>
            </a:r>
          </a:p>
        </p:txBody>
      </p:sp>
      <p:pic>
        <p:nvPicPr>
          <p:cNvPr id="12" name="Picture 11">
            <a:extLst>
              <a:ext uri="{FF2B5EF4-FFF2-40B4-BE49-F238E27FC236}">
                <a16:creationId xmlns:a16="http://schemas.microsoft.com/office/drawing/2014/main" id="{A6DC8F7D-C614-4452-B45E-7E4B8E97F727}"/>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48364" y="198031"/>
            <a:ext cx="3925494" cy="1257756"/>
          </a:xfrm>
          <a:prstGeom prst="rect">
            <a:avLst/>
          </a:prstGeom>
        </p:spPr>
      </p:pic>
      <p:sp>
        <p:nvSpPr>
          <p:cNvPr id="13" name="Rectangle 12">
            <a:extLst>
              <a:ext uri="{FF2B5EF4-FFF2-40B4-BE49-F238E27FC236}">
                <a16:creationId xmlns:a16="http://schemas.microsoft.com/office/drawing/2014/main" id="{693E426C-93D2-400A-8902-3A202848BB06}"/>
              </a:ext>
            </a:extLst>
          </p:cNvPr>
          <p:cNvSpPr/>
          <p:nvPr/>
        </p:nvSpPr>
        <p:spPr>
          <a:xfrm>
            <a:off x="255427" y="559336"/>
            <a:ext cx="3594507" cy="995144"/>
          </a:xfrm>
          <a:prstGeom prst="rect">
            <a:avLst/>
          </a:prstGeom>
        </p:spPr>
        <p:txBody>
          <a:bodyPr wrap="square">
            <a:spAutoFit/>
          </a:bodyPr>
          <a:lstStyle/>
          <a:p>
            <a:r>
              <a:rPr lang="en-US" sz="4400" b="1" baseline="30000">
                <a:solidFill>
                  <a:schemeClr val="bg1"/>
                </a:solidFill>
                <a:latin typeface="HelveticaNeueLT Std" panose="020B0604020202020204" pitchFamily="34" charset="0"/>
              </a:rPr>
              <a:t>What makes Raleigh different?</a:t>
            </a:r>
          </a:p>
        </p:txBody>
      </p:sp>
    </p:spTree>
    <p:extLst>
      <p:ext uri="{BB962C8B-B14F-4D97-AF65-F5344CB8AC3E}">
        <p14:creationId xmlns:p14="http://schemas.microsoft.com/office/powerpoint/2010/main" val="8608905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E247FF4-AF05-4A4E-87F5-D7EC3AC236AC}"/>
              </a:ext>
            </a:extLst>
          </p:cNvPr>
          <p:cNvPicPr>
            <a:picLocks noChangeAspect="1"/>
          </p:cNvPicPr>
          <p:nvPr/>
        </p:nvPicPr>
        <p:blipFill rotWithShape="1">
          <a:blip r:embed="rId2">
            <a:extLst>
              <a:ext uri="{28A0092B-C50C-407E-A947-70E740481C1C}">
                <a14:useLocalDpi xmlns:a14="http://schemas.microsoft.com/office/drawing/2010/main" val="0"/>
              </a:ext>
            </a:extLst>
          </a:blip>
          <a:srcRect t="10734" b="8470"/>
          <a:stretch/>
        </p:blipFill>
        <p:spPr>
          <a:xfrm>
            <a:off x="-17254" y="-4640"/>
            <a:ext cx="7576929" cy="4079653"/>
          </a:xfrm>
          <a:prstGeom prst="rect">
            <a:avLst/>
          </a:prstGeom>
        </p:spPr>
      </p:pic>
      <p:sp>
        <p:nvSpPr>
          <p:cNvPr id="5" name="Rectangle 4">
            <a:extLst>
              <a:ext uri="{FF2B5EF4-FFF2-40B4-BE49-F238E27FC236}">
                <a16:creationId xmlns:a16="http://schemas.microsoft.com/office/drawing/2014/main" id="{C40084AE-41A5-48E0-9F2B-5180D325C9EF}"/>
              </a:ext>
            </a:extLst>
          </p:cNvPr>
          <p:cNvSpPr/>
          <p:nvPr/>
        </p:nvSpPr>
        <p:spPr>
          <a:xfrm>
            <a:off x="7093640" y="10318872"/>
            <a:ext cx="269626" cy="276999"/>
          </a:xfrm>
          <a:prstGeom prst="rect">
            <a:avLst/>
          </a:prstGeom>
        </p:spPr>
        <p:txBody>
          <a:bodyPr wrap="none">
            <a:spAutoFit/>
          </a:bodyPr>
          <a:lstStyle/>
          <a:p>
            <a:r>
              <a:rPr lang="en-GB" baseline="30000">
                <a:solidFill>
                  <a:srgbClr val="000000"/>
                </a:solidFill>
                <a:latin typeface="Helvetica Neue" panose="02000503000000020004" pitchFamily="2"/>
              </a:rPr>
              <a:t>5</a:t>
            </a:r>
          </a:p>
        </p:txBody>
      </p:sp>
      <p:pic>
        <p:nvPicPr>
          <p:cNvPr id="8" name="Picture 7">
            <a:extLst>
              <a:ext uri="{FF2B5EF4-FFF2-40B4-BE49-F238E27FC236}">
                <a16:creationId xmlns:a16="http://schemas.microsoft.com/office/drawing/2014/main" id="{8F343BAA-98D3-4F00-9644-F0460D03C9E6}"/>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r="25738" b="36812"/>
          <a:stretch/>
        </p:blipFill>
        <p:spPr>
          <a:xfrm>
            <a:off x="-148364" y="2772896"/>
            <a:ext cx="3984104" cy="1060657"/>
          </a:xfrm>
          <a:prstGeom prst="rect">
            <a:avLst/>
          </a:prstGeom>
        </p:spPr>
      </p:pic>
      <p:sp>
        <p:nvSpPr>
          <p:cNvPr id="9" name="Rectangle 8">
            <a:extLst>
              <a:ext uri="{FF2B5EF4-FFF2-40B4-BE49-F238E27FC236}">
                <a16:creationId xmlns:a16="http://schemas.microsoft.com/office/drawing/2014/main" id="{9C6D1703-2174-4AC8-92BB-EC379CD46EC7}"/>
              </a:ext>
            </a:extLst>
          </p:cNvPr>
          <p:cNvSpPr/>
          <p:nvPr/>
        </p:nvSpPr>
        <p:spPr>
          <a:xfrm>
            <a:off x="230375" y="3285182"/>
            <a:ext cx="4422231" cy="543739"/>
          </a:xfrm>
          <a:prstGeom prst="rect">
            <a:avLst/>
          </a:prstGeom>
        </p:spPr>
        <p:txBody>
          <a:bodyPr wrap="square">
            <a:spAutoFit/>
          </a:bodyPr>
          <a:lstStyle/>
          <a:p>
            <a:r>
              <a:rPr lang="en-US" sz="4400" b="1" baseline="30000">
                <a:solidFill>
                  <a:schemeClr val="bg1"/>
                </a:solidFill>
                <a:latin typeface="HelveticaNeueLT Std" panose="020B0604020202020204" pitchFamily="34" charset="0"/>
              </a:rPr>
              <a:t>Raleigh’s values</a:t>
            </a:r>
          </a:p>
        </p:txBody>
      </p:sp>
      <p:sp>
        <p:nvSpPr>
          <p:cNvPr id="10" name="Rectangle 9">
            <a:extLst>
              <a:ext uri="{FF2B5EF4-FFF2-40B4-BE49-F238E27FC236}">
                <a16:creationId xmlns:a16="http://schemas.microsoft.com/office/drawing/2014/main" id="{FD93CAB4-4450-4EA8-8F4C-C5F50E9341B4}"/>
              </a:ext>
            </a:extLst>
          </p:cNvPr>
          <p:cNvSpPr/>
          <p:nvPr/>
        </p:nvSpPr>
        <p:spPr>
          <a:xfrm>
            <a:off x="264892" y="4240379"/>
            <a:ext cx="6963561" cy="1107996"/>
          </a:xfrm>
          <a:prstGeom prst="rect">
            <a:avLst/>
          </a:prstGeom>
        </p:spPr>
        <p:txBody>
          <a:bodyPr wrap="square">
            <a:spAutoFit/>
          </a:bodyPr>
          <a:lstStyle/>
          <a:p>
            <a:r>
              <a:rPr lang="en-US" baseline="30000">
                <a:solidFill>
                  <a:srgbClr val="000000"/>
                </a:solidFill>
                <a:latin typeface="HelveticaNeueLT Std" panose="020B0604020202020204" pitchFamily="34" charset="0"/>
              </a:rPr>
              <a:t>All </a:t>
            </a:r>
            <a:r>
              <a:rPr lang="en-US" baseline="30000" err="1">
                <a:solidFill>
                  <a:srgbClr val="000000"/>
                </a:solidFill>
                <a:latin typeface="HelveticaNeueLT Std" panose="020B0604020202020204" pitchFamily="34" charset="0"/>
              </a:rPr>
              <a:t>organisations</a:t>
            </a:r>
            <a:r>
              <a:rPr lang="en-US" baseline="30000">
                <a:solidFill>
                  <a:srgbClr val="000000"/>
                </a:solidFill>
                <a:latin typeface="HelveticaNeueLT Std" panose="020B0604020202020204" pitchFamily="34" charset="0"/>
              </a:rPr>
              <a:t> have their values, but Raleigh really is an organisation that strives to recruit based on cultural fit and hire people who really embody, not just embrace, our values. Above all we are an organisation of motivated doers, so our values are action-orientated. Here are our values and some stories from employees as to how they live those values.</a:t>
            </a:r>
          </a:p>
          <a:p>
            <a:endParaRPr lang="en-GB"/>
          </a:p>
        </p:txBody>
      </p:sp>
      <p:sp>
        <p:nvSpPr>
          <p:cNvPr id="11" name="Rectangle 10">
            <a:extLst>
              <a:ext uri="{FF2B5EF4-FFF2-40B4-BE49-F238E27FC236}">
                <a16:creationId xmlns:a16="http://schemas.microsoft.com/office/drawing/2014/main" id="{0E84E2D6-B8AC-4AA8-A9A0-41E63420DE31}"/>
              </a:ext>
            </a:extLst>
          </p:cNvPr>
          <p:cNvSpPr/>
          <p:nvPr/>
        </p:nvSpPr>
        <p:spPr>
          <a:xfrm>
            <a:off x="252380" y="5079293"/>
            <a:ext cx="2275429" cy="338554"/>
          </a:xfrm>
          <a:prstGeom prst="rect">
            <a:avLst/>
          </a:prstGeom>
        </p:spPr>
        <p:txBody>
          <a:bodyPr wrap="square">
            <a:spAutoFit/>
          </a:bodyPr>
          <a:lstStyle/>
          <a:p>
            <a:r>
              <a:rPr lang="en-GB" sz="2400" baseline="30000">
                <a:solidFill>
                  <a:srgbClr val="009A3E"/>
                </a:solidFill>
                <a:latin typeface="HelveticaNeueLT Std" panose="020B0604020202020204" pitchFamily="34" charset="0"/>
              </a:rPr>
              <a:t>Find the courage</a:t>
            </a:r>
            <a:endParaRPr lang="en-GB" sz="1600" b="1" baseline="30000">
              <a:solidFill>
                <a:srgbClr val="000000"/>
              </a:solidFill>
              <a:latin typeface="HelveticaNeueLT Std" panose="020B0604020202020204" pitchFamily="34" charset="0"/>
            </a:endParaRPr>
          </a:p>
        </p:txBody>
      </p:sp>
      <p:sp>
        <p:nvSpPr>
          <p:cNvPr id="12" name="Rectangle 11">
            <a:extLst>
              <a:ext uri="{FF2B5EF4-FFF2-40B4-BE49-F238E27FC236}">
                <a16:creationId xmlns:a16="http://schemas.microsoft.com/office/drawing/2014/main" id="{7299161F-DBA7-4E6D-9868-4784FB9B1745}"/>
              </a:ext>
            </a:extLst>
          </p:cNvPr>
          <p:cNvSpPr/>
          <p:nvPr/>
        </p:nvSpPr>
        <p:spPr>
          <a:xfrm>
            <a:off x="3746672" y="5074172"/>
            <a:ext cx="3569400" cy="338554"/>
          </a:xfrm>
          <a:prstGeom prst="rect">
            <a:avLst/>
          </a:prstGeom>
        </p:spPr>
        <p:txBody>
          <a:bodyPr wrap="square">
            <a:spAutoFit/>
          </a:bodyPr>
          <a:lstStyle/>
          <a:p>
            <a:r>
              <a:rPr lang="en-GB" sz="2400" baseline="30000">
                <a:solidFill>
                  <a:srgbClr val="00A94F"/>
                </a:solidFill>
                <a:latin typeface="HelveticaNeueLT Std" panose="020B0604020202020204" pitchFamily="34" charset="0"/>
              </a:rPr>
              <a:t>Create impact together</a:t>
            </a:r>
          </a:p>
        </p:txBody>
      </p:sp>
      <p:sp>
        <p:nvSpPr>
          <p:cNvPr id="13" name="Rectangle 12">
            <a:extLst>
              <a:ext uri="{FF2B5EF4-FFF2-40B4-BE49-F238E27FC236}">
                <a16:creationId xmlns:a16="http://schemas.microsoft.com/office/drawing/2014/main" id="{BFD38F55-22CF-4405-9F1F-E6C4FA33EF7E}"/>
              </a:ext>
            </a:extLst>
          </p:cNvPr>
          <p:cNvSpPr/>
          <p:nvPr/>
        </p:nvSpPr>
        <p:spPr>
          <a:xfrm>
            <a:off x="246869" y="6573048"/>
            <a:ext cx="2275428" cy="338554"/>
          </a:xfrm>
          <a:prstGeom prst="rect">
            <a:avLst/>
          </a:prstGeom>
        </p:spPr>
        <p:txBody>
          <a:bodyPr wrap="square">
            <a:spAutoFit/>
          </a:bodyPr>
          <a:lstStyle/>
          <a:p>
            <a:r>
              <a:rPr lang="en-GB" sz="2400" baseline="30000">
                <a:solidFill>
                  <a:srgbClr val="009A3E"/>
                </a:solidFill>
                <a:latin typeface="HelveticaNeueLT Std" panose="020B0604020202020204" pitchFamily="34" charset="0"/>
              </a:rPr>
              <a:t>Open to discovery</a:t>
            </a:r>
            <a:endParaRPr lang="en-GB" sz="1600" baseline="30000">
              <a:solidFill>
                <a:srgbClr val="000000"/>
              </a:solidFill>
              <a:latin typeface="HelveticaNeueLT Std" panose="020B0604020202020204" pitchFamily="34" charset="0"/>
            </a:endParaRPr>
          </a:p>
        </p:txBody>
      </p:sp>
      <p:sp>
        <p:nvSpPr>
          <p:cNvPr id="14" name="Rectangle 13">
            <a:extLst>
              <a:ext uri="{FF2B5EF4-FFF2-40B4-BE49-F238E27FC236}">
                <a16:creationId xmlns:a16="http://schemas.microsoft.com/office/drawing/2014/main" id="{EED1388A-A1A6-453A-93E7-FF5FCAB7B0B5}"/>
              </a:ext>
            </a:extLst>
          </p:cNvPr>
          <p:cNvSpPr/>
          <p:nvPr/>
        </p:nvSpPr>
        <p:spPr>
          <a:xfrm>
            <a:off x="240683" y="8374880"/>
            <a:ext cx="2012671" cy="338554"/>
          </a:xfrm>
          <a:prstGeom prst="rect">
            <a:avLst/>
          </a:prstGeom>
        </p:spPr>
        <p:txBody>
          <a:bodyPr wrap="square">
            <a:spAutoFit/>
          </a:bodyPr>
          <a:lstStyle/>
          <a:p>
            <a:r>
              <a:rPr lang="en-GB" sz="2400" baseline="30000">
                <a:solidFill>
                  <a:srgbClr val="009A3E"/>
                </a:solidFill>
                <a:latin typeface="HelveticaNeueLT Std" panose="020B0604020202020204" pitchFamily="34" charset="0"/>
              </a:rPr>
              <a:t>Act with integrity</a:t>
            </a:r>
            <a:r>
              <a:rPr lang="en-GB" sz="2400" baseline="30000">
                <a:solidFill>
                  <a:srgbClr val="000000"/>
                </a:solidFill>
                <a:latin typeface="HelveticaNeueLT Std" panose="020B0604020202020204" pitchFamily="34" charset="0"/>
              </a:rPr>
              <a:t> </a:t>
            </a:r>
          </a:p>
        </p:txBody>
      </p:sp>
      <p:sp>
        <p:nvSpPr>
          <p:cNvPr id="15" name="Rectangle 14">
            <a:extLst>
              <a:ext uri="{FF2B5EF4-FFF2-40B4-BE49-F238E27FC236}">
                <a16:creationId xmlns:a16="http://schemas.microsoft.com/office/drawing/2014/main" id="{B161820E-FF2A-455E-AABD-9F4603F1E001}"/>
              </a:ext>
            </a:extLst>
          </p:cNvPr>
          <p:cNvSpPr/>
          <p:nvPr/>
        </p:nvSpPr>
        <p:spPr>
          <a:xfrm>
            <a:off x="3767137" y="6742325"/>
            <a:ext cx="1791948" cy="338554"/>
          </a:xfrm>
          <a:prstGeom prst="rect">
            <a:avLst/>
          </a:prstGeom>
        </p:spPr>
        <p:txBody>
          <a:bodyPr wrap="square">
            <a:spAutoFit/>
          </a:bodyPr>
          <a:lstStyle/>
          <a:p>
            <a:r>
              <a:rPr lang="en-GB" sz="2400" baseline="30000">
                <a:solidFill>
                  <a:srgbClr val="009A3E"/>
                </a:solidFill>
                <a:latin typeface="HelveticaNeueLT Std" panose="020B0604020202020204" pitchFamily="34" charset="0"/>
              </a:rPr>
              <a:t>Never give up</a:t>
            </a:r>
            <a:endParaRPr lang="en-GB" sz="1600" baseline="30000">
              <a:solidFill>
                <a:srgbClr val="000000"/>
              </a:solidFill>
              <a:latin typeface="HelveticaNeueLT Std" panose="020B0604020202020204" pitchFamily="34" charset="0"/>
            </a:endParaRPr>
          </a:p>
        </p:txBody>
      </p:sp>
      <p:sp>
        <p:nvSpPr>
          <p:cNvPr id="16" name="Rectangle 15">
            <a:extLst>
              <a:ext uri="{FF2B5EF4-FFF2-40B4-BE49-F238E27FC236}">
                <a16:creationId xmlns:a16="http://schemas.microsoft.com/office/drawing/2014/main" id="{8BA46D2C-0217-4DC9-9254-2236DBDE656E}"/>
              </a:ext>
            </a:extLst>
          </p:cNvPr>
          <p:cNvSpPr/>
          <p:nvPr/>
        </p:nvSpPr>
        <p:spPr>
          <a:xfrm>
            <a:off x="261919" y="5345113"/>
            <a:ext cx="2373514" cy="1190069"/>
          </a:xfrm>
          <a:prstGeom prst="rect">
            <a:avLst/>
          </a:prstGeom>
        </p:spPr>
        <p:txBody>
          <a:bodyPr wrap="square">
            <a:spAutoFit/>
          </a:bodyPr>
          <a:lstStyle/>
          <a:p>
            <a:r>
              <a:rPr lang="en-US" sz="1600" b="1" baseline="30000">
                <a:solidFill>
                  <a:srgbClr val="000000"/>
                </a:solidFill>
                <a:latin typeface="HelveticaNeueLT Std" panose="020B0604020202020204" pitchFamily="34" charset="0"/>
                <a:ea typeface="Helvetica Neue Light" panose="02000403000000020004" pitchFamily="2" charset="0"/>
              </a:rPr>
              <a:t>We find the courage to step out of our comfort zone and create change.</a:t>
            </a:r>
          </a:p>
          <a:p>
            <a:endParaRPr lang="en-US" sz="1100" baseline="30000">
              <a:solidFill>
                <a:srgbClr val="000000"/>
              </a:solidFill>
              <a:latin typeface="HelveticaNeueLT Std" panose="020B0604020202020204" pitchFamily="34" charset="0"/>
              <a:ea typeface="Helvetica Neue Light" panose="02000403000000020004" pitchFamily="2" charset="0"/>
              <a:cs typeface="Helvetica Neue" panose="02000503000000020004" pitchFamily="2" charset="0"/>
            </a:endParaRPr>
          </a:p>
          <a:p>
            <a:r>
              <a:rPr lang="en-GB" sz="1600" baseline="30000">
                <a:latin typeface="HelveticaNeueLT Std" panose="020B0604020202020204" pitchFamily="34" charset="0"/>
                <a:ea typeface="Helvetica Neue Light" panose="02000403000000020004" pitchFamily="2" charset="0"/>
                <a:cs typeface="Helvetica Neue" panose="02000503000000020004" pitchFamily="2" charset="0"/>
              </a:rPr>
              <a:t>“We find the courage to speak up for a cause and take action.”</a:t>
            </a:r>
            <a:endParaRPr lang="en-US" sz="1600" baseline="30000">
              <a:solidFill>
                <a:srgbClr val="000000"/>
              </a:solidFill>
              <a:latin typeface="HelveticaNeueLT Std" panose="020B0604020202020204" pitchFamily="34" charset="0"/>
              <a:ea typeface="Helvetica Neue Light" panose="02000403000000020004" pitchFamily="2" charset="0"/>
              <a:cs typeface="Helvetica Neue" panose="02000503000000020004" pitchFamily="2" charset="0"/>
            </a:endParaRPr>
          </a:p>
          <a:p>
            <a:r>
              <a:rPr lang="en-GB" sz="1600" b="1" baseline="30000">
                <a:solidFill>
                  <a:srgbClr val="000000"/>
                </a:solidFill>
                <a:latin typeface="HelveticaNeueLT Std" panose="020B0604020202020204" pitchFamily="34" charset="0"/>
                <a:ea typeface="Helvetica Neue Light" panose="02000403000000020004" pitchFamily="2" charset="0"/>
                <a:cs typeface="Helvetica Neue" panose="02000503000000020004" pitchFamily="2" charset="0"/>
              </a:rPr>
              <a:t>Jyotir, Operations Manager, Nepal</a:t>
            </a:r>
          </a:p>
        </p:txBody>
      </p:sp>
      <p:sp>
        <p:nvSpPr>
          <p:cNvPr id="17" name="Rectangle 16">
            <a:extLst>
              <a:ext uri="{FF2B5EF4-FFF2-40B4-BE49-F238E27FC236}">
                <a16:creationId xmlns:a16="http://schemas.microsoft.com/office/drawing/2014/main" id="{0E90B70D-8010-4C65-9F69-EE7B23B2AE98}"/>
              </a:ext>
            </a:extLst>
          </p:cNvPr>
          <p:cNvSpPr/>
          <p:nvPr/>
        </p:nvSpPr>
        <p:spPr>
          <a:xfrm>
            <a:off x="3758054" y="5342455"/>
            <a:ext cx="2395979" cy="1354217"/>
          </a:xfrm>
          <a:prstGeom prst="rect">
            <a:avLst/>
          </a:prstGeom>
        </p:spPr>
        <p:txBody>
          <a:bodyPr wrap="square">
            <a:spAutoFit/>
          </a:bodyPr>
          <a:lstStyle/>
          <a:p>
            <a:r>
              <a:rPr lang="en-US" sz="1600" b="1" baseline="30000">
                <a:solidFill>
                  <a:srgbClr val="000000"/>
                </a:solidFill>
                <a:latin typeface="HelveticaNeueLT Std" panose="020B0604020202020204" pitchFamily="34" charset="0"/>
                <a:ea typeface="Helvetica Neue Light" panose="02000403000000020004" pitchFamily="2" charset="0"/>
              </a:rPr>
              <a:t>We seek to </a:t>
            </a:r>
            <a:r>
              <a:rPr lang="en-US" sz="1600" b="1" baseline="30000" err="1">
                <a:solidFill>
                  <a:srgbClr val="000000"/>
                </a:solidFill>
                <a:latin typeface="HelveticaNeueLT Std" panose="020B0604020202020204" pitchFamily="34" charset="0"/>
                <a:ea typeface="Helvetica Neue Light" panose="02000403000000020004" pitchFamily="2" charset="0"/>
              </a:rPr>
              <a:t>maximise</a:t>
            </a:r>
            <a:r>
              <a:rPr lang="en-US" sz="1600" b="1" baseline="30000">
                <a:solidFill>
                  <a:srgbClr val="000000"/>
                </a:solidFill>
                <a:latin typeface="HelveticaNeueLT Std" panose="020B0604020202020204" pitchFamily="34" charset="0"/>
                <a:ea typeface="Helvetica Neue Light" panose="02000403000000020004" pitchFamily="2" charset="0"/>
              </a:rPr>
              <a:t> long-lasting impact in everything we do.</a:t>
            </a:r>
          </a:p>
          <a:p>
            <a:endParaRPr lang="en-GB" sz="1100" baseline="30000">
              <a:latin typeface="HelveticaNeueLT Std" panose="020B0604020202020204" pitchFamily="34" charset="0"/>
              <a:ea typeface="Helvetica Neue Light" panose="02000403000000020004" pitchFamily="2" charset="0"/>
            </a:endParaRPr>
          </a:p>
          <a:p>
            <a:r>
              <a:rPr lang="en-GB" sz="1600" baseline="30000">
                <a:latin typeface="HelveticaNeueLT Std" panose="020B0604020202020204" pitchFamily="34" charset="0"/>
                <a:ea typeface="Helvetica Neue Light" panose="02000403000000020004" pitchFamily="2" charset="0"/>
              </a:rPr>
              <a:t>“No matter the role or country, we are all united in creating sustainable change together.”</a:t>
            </a:r>
            <a:endParaRPr lang="en-US" sz="1600" baseline="30000">
              <a:solidFill>
                <a:srgbClr val="000000"/>
              </a:solidFill>
              <a:latin typeface="HelveticaNeueLT Std" panose="020B0604020202020204" pitchFamily="34" charset="0"/>
              <a:ea typeface="Helvetica Neue Light" panose="02000403000000020004" pitchFamily="2" charset="0"/>
            </a:endParaRPr>
          </a:p>
          <a:p>
            <a:r>
              <a:rPr lang="it-IT" sz="1600" b="1" baseline="30000">
                <a:solidFill>
                  <a:srgbClr val="000000"/>
                </a:solidFill>
                <a:latin typeface="HelveticaNeueLT Std" panose="020B0604020202020204" pitchFamily="34" charset="0"/>
                <a:ea typeface="Helvetica Neue Light" panose="02000403000000020004" pitchFamily="2" charset="0"/>
              </a:rPr>
              <a:t>Jessica, Senior Alumni Engagement Officer, UK</a:t>
            </a:r>
          </a:p>
        </p:txBody>
      </p:sp>
      <p:sp>
        <p:nvSpPr>
          <p:cNvPr id="23" name="Rectangle 22">
            <a:extLst>
              <a:ext uri="{FF2B5EF4-FFF2-40B4-BE49-F238E27FC236}">
                <a16:creationId xmlns:a16="http://schemas.microsoft.com/office/drawing/2014/main" id="{D052C9AE-BA66-4008-9231-5896CCE501B2}"/>
              </a:ext>
            </a:extLst>
          </p:cNvPr>
          <p:cNvSpPr/>
          <p:nvPr/>
        </p:nvSpPr>
        <p:spPr>
          <a:xfrm>
            <a:off x="240683" y="6849531"/>
            <a:ext cx="2297214" cy="1518364"/>
          </a:xfrm>
          <a:prstGeom prst="rect">
            <a:avLst/>
          </a:prstGeom>
        </p:spPr>
        <p:txBody>
          <a:bodyPr wrap="square">
            <a:spAutoFit/>
          </a:bodyPr>
          <a:lstStyle/>
          <a:p>
            <a:r>
              <a:rPr lang="en-US" sz="1600" b="1" baseline="30000">
                <a:solidFill>
                  <a:srgbClr val="000000"/>
                </a:solidFill>
                <a:latin typeface="HelveticaNeueLT Std" panose="020B0604020202020204" pitchFamily="34" charset="0"/>
              </a:rPr>
              <a:t>We are open minded to trying new things and learn from one another.</a:t>
            </a:r>
          </a:p>
          <a:p>
            <a:endParaRPr lang="en-US" sz="1100" baseline="30000">
              <a:solidFill>
                <a:srgbClr val="000000"/>
              </a:solidFill>
              <a:latin typeface="HelveticaNeueLT Std" panose="020B0604020202020204" pitchFamily="34" charset="0"/>
              <a:ea typeface="Helvetica Neue Light" panose="02000403000000020004" pitchFamily="2" charset="0"/>
            </a:endParaRPr>
          </a:p>
          <a:p>
            <a:r>
              <a:rPr lang="en-GB" sz="1600" baseline="30000">
                <a:latin typeface="HelveticaNeueLT Std" panose="020B0604020202020204" pitchFamily="34" charset="0"/>
                <a:ea typeface="Helvetica Neue Light" panose="02000403000000020004" pitchFamily="2" charset="0"/>
              </a:rPr>
              <a:t>“I’ve been able to experiment with new technologies to celebrate the work we do in innovative ways.”</a:t>
            </a:r>
            <a:endParaRPr lang="en-US" sz="1600" baseline="30000">
              <a:solidFill>
                <a:srgbClr val="000000"/>
              </a:solidFill>
              <a:latin typeface="HelveticaNeueLT Std" panose="020B0604020202020204" pitchFamily="34" charset="0"/>
              <a:ea typeface="Helvetica Neue Light" panose="02000403000000020004" pitchFamily="2" charset="0"/>
            </a:endParaRPr>
          </a:p>
          <a:p>
            <a:r>
              <a:rPr lang="en-GB" sz="1600" b="1" baseline="30000">
                <a:solidFill>
                  <a:srgbClr val="000000"/>
                </a:solidFill>
                <a:latin typeface="HelveticaNeueLT Std" panose="020B0604020202020204" pitchFamily="34" charset="0"/>
                <a:ea typeface="Helvetica Neue Light" panose="02000403000000020004" pitchFamily="2" charset="0"/>
              </a:rPr>
              <a:t>Chris, Senior Digital Communications Officer, UK</a:t>
            </a:r>
            <a:endParaRPr lang="en-GB" b="1" baseline="30000">
              <a:solidFill>
                <a:srgbClr val="000000"/>
              </a:solidFill>
              <a:latin typeface="HelveticaNeueLT Std" panose="020B0604020202020204" pitchFamily="34" charset="0"/>
              <a:ea typeface="Helvetica Neue Light" panose="02000403000000020004" pitchFamily="2" charset="0"/>
            </a:endParaRPr>
          </a:p>
        </p:txBody>
      </p:sp>
      <p:sp>
        <p:nvSpPr>
          <p:cNvPr id="24" name="Rectangle 23">
            <a:extLst>
              <a:ext uri="{FF2B5EF4-FFF2-40B4-BE49-F238E27FC236}">
                <a16:creationId xmlns:a16="http://schemas.microsoft.com/office/drawing/2014/main" id="{04AAF2CA-D84B-4C58-88FF-4A8859919AB6}"/>
              </a:ext>
            </a:extLst>
          </p:cNvPr>
          <p:cNvSpPr/>
          <p:nvPr/>
        </p:nvSpPr>
        <p:spPr>
          <a:xfrm>
            <a:off x="3767137" y="7005154"/>
            <a:ext cx="2297213" cy="1682512"/>
          </a:xfrm>
          <a:prstGeom prst="rect">
            <a:avLst/>
          </a:prstGeom>
        </p:spPr>
        <p:txBody>
          <a:bodyPr wrap="square">
            <a:spAutoFit/>
          </a:bodyPr>
          <a:lstStyle/>
          <a:p>
            <a:r>
              <a:rPr lang="en-US" sz="1600" b="1" baseline="30000">
                <a:solidFill>
                  <a:srgbClr val="000000"/>
                </a:solidFill>
                <a:latin typeface="HelveticaNeueLT Std" panose="020B0604020202020204" pitchFamily="34" charset="0"/>
                <a:ea typeface="Helvetica Neue Light" panose="02000403000000020004" pitchFamily="2" charset="0"/>
              </a:rPr>
              <a:t>We have the grit, determination and resilience to get the job done.</a:t>
            </a:r>
          </a:p>
          <a:p>
            <a:endParaRPr lang="en-GB" sz="1100" baseline="30000">
              <a:latin typeface="HelveticaNeueLT Std" panose="020B0604020202020204" pitchFamily="34" charset="0"/>
              <a:ea typeface="Helvetica Neue Light" panose="02000403000000020004" pitchFamily="2" charset="0"/>
            </a:endParaRPr>
          </a:p>
          <a:p>
            <a:r>
              <a:rPr lang="en-GB" sz="1600" baseline="30000">
                <a:latin typeface="HelveticaNeueLT Std" panose="020B0604020202020204" pitchFamily="34" charset="0"/>
                <a:ea typeface="Helvetica Neue Light" panose="02000403000000020004" pitchFamily="2" charset="0"/>
              </a:rPr>
              <a:t>“We do not give up and we adapt to different cultures, contexts, people and countries to do our work in the best way.”</a:t>
            </a:r>
            <a:endParaRPr lang="en-US" sz="1600" baseline="30000">
              <a:solidFill>
                <a:srgbClr val="000000"/>
              </a:solidFill>
              <a:latin typeface="HelveticaNeueLT Std" panose="020B0604020202020204" pitchFamily="34" charset="0"/>
              <a:ea typeface="Helvetica Neue Light" panose="02000403000000020004" pitchFamily="2" charset="0"/>
            </a:endParaRPr>
          </a:p>
          <a:p>
            <a:r>
              <a:rPr lang="en-US" sz="1600" b="1" baseline="30000">
                <a:solidFill>
                  <a:srgbClr val="000000"/>
                </a:solidFill>
                <a:latin typeface="HelveticaNeueLT Std" panose="020B0604020202020204" pitchFamily="34" charset="0"/>
                <a:ea typeface="Helvetica Neue Light" panose="02000403000000020004" pitchFamily="2" charset="0"/>
              </a:rPr>
              <a:t>Hellen, National Volunteer Coordinator, Nicaragua</a:t>
            </a:r>
          </a:p>
        </p:txBody>
      </p:sp>
      <p:sp>
        <p:nvSpPr>
          <p:cNvPr id="25" name="Rectangle 24">
            <a:extLst>
              <a:ext uri="{FF2B5EF4-FFF2-40B4-BE49-F238E27FC236}">
                <a16:creationId xmlns:a16="http://schemas.microsoft.com/office/drawing/2014/main" id="{B4CCB9C1-4DB3-4500-A01E-0EC5189C00BB}"/>
              </a:ext>
            </a:extLst>
          </p:cNvPr>
          <p:cNvSpPr/>
          <p:nvPr/>
        </p:nvSpPr>
        <p:spPr>
          <a:xfrm>
            <a:off x="230375" y="8644378"/>
            <a:ext cx="2256350" cy="1846659"/>
          </a:xfrm>
          <a:prstGeom prst="rect">
            <a:avLst/>
          </a:prstGeom>
        </p:spPr>
        <p:txBody>
          <a:bodyPr wrap="square">
            <a:spAutoFit/>
          </a:bodyPr>
          <a:lstStyle/>
          <a:p>
            <a:r>
              <a:rPr lang="en-US" sz="1600" b="1" baseline="30000">
                <a:solidFill>
                  <a:srgbClr val="000000"/>
                </a:solidFill>
                <a:latin typeface="HelveticaNeueLT Std" panose="020B0604020202020204" pitchFamily="34" charset="0"/>
                <a:ea typeface="Helvetica Neue Light" panose="02000403000000020004" pitchFamily="2" charset="0"/>
              </a:rPr>
              <a:t>We act with honesty and respect and we take responsibility for doing what we say.</a:t>
            </a:r>
          </a:p>
          <a:p>
            <a:endParaRPr lang="en-US" sz="1100" baseline="30000">
              <a:solidFill>
                <a:srgbClr val="000000"/>
              </a:solidFill>
              <a:latin typeface="HelveticaNeueLT Std" panose="020B0604020202020204" pitchFamily="34" charset="0"/>
              <a:ea typeface="Helvetica Neue Light" panose="02000403000000020004" pitchFamily="2" charset="0"/>
            </a:endParaRPr>
          </a:p>
          <a:p>
            <a:r>
              <a:rPr lang="en-GB" sz="1600" baseline="30000">
                <a:latin typeface="HelveticaNeueLT Std" panose="020B0604020202020204" pitchFamily="34" charset="0"/>
                <a:ea typeface="Helvetica Neue Light" panose="02000403000000020004" pitchFamily="2" charset="0"/>
              </a:rPr>
              <a:t>“We are determined to do what we say and our actions show our adherence to honesty, strong moral principles and respect.”</a:t>
            </a:r>
            <a:endParaRPr lang="en-US" sz="1600" baseline="30000">
              <a:solidFill>
                <a:srgbClr val="000000"/>
              </a:solidFill>
              <a:latin typeface="HelveticaNeueLT Std" panose="020B0604020202020204" pitchFamily="34" charset="0"/>
              <a:ea typeface="Helvetica Neue Light" panose="02000403000000020004" pitchFamily="2" charset="0"/>
            </a:endParaRPr>
          </a:p>
          <a:p>
            <a:r>
              <a:rPr lang="en-US" sz="1600" b="1" baseline="30000">
                <a:solidFill>
                  <a:srgbClr val="000000"/>
                </a:solidFill>
                <a:latin typeface="HelveticaNeueLT Std" panose="020B0604020202020204" pitchFamily="34" charset="0"/>
                <a:ea typeface="Helvetica Neue Light" panose="02000403000000020004" pitchFamily="2" charset="0"/>
              </a:rPr>
              <a:t>Laurence, Operations Manager, Tanzania </a:t>
            </a:r>
          </a:p>
        </p:txBody>
      </p:sp>
      <p:sp>
        <p:nvSpPr>
          <p:cNvPr id="4" name="AutoShape 2" descr="blob:https://outlook.office.com/b019e256-787b-453f-b5ec-00dd106d16c5">
            <a:extLst>
              <a:ext uri="{FF2B5EF4-FFF2-40B4-BE49-F238E27FC236}">
                <a16:creationId xmlns:a16="http://schemas.microsoft.com/office/drawing/2014/main" id="{BD3395CD-5F59-4008-9EB7-A1BC2C111D94}"/>
              </a:ext>
            </a:extLst>
          </p:cNvPr>
          <p:cNvSpPr>
            <a:spLocks noChangeAspect="1" noChangeArrowheads="1"/>
          </p:cNvSpPr>
          <p:nvPr/>
        </p:nvSpPr>
        <p:spPr bwMode="auto">
          <a:xfrm>
            <a:off x="3627438" y="5192713"/>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6" name="Picture 5">
            <a:extLst>
              <a:ext uri="{FF2B5EF4-FFF2-40B4-BE49-F238E27FC236}">
                <a16:creationId xmlns:a16="http://schemas.microsoft.com/office/drawing/2014/main" id="{A6DFB515-7DEE-4F58-AADC-27B3D7493ADC}"/>
              </a:ext>
            </a:extLst>
          </p:cNvPr>
          <p:cNvPicPr>
            <a:picLocks noChangeAspect="1"/>
          </p:cNvPicPr>
          <p:nvPr/>
        </p:nvPicPr>
        <p:blipFill>
          <a:blip r:embed="rId4"/>
          <a:stretch>
            <a:fillRect/>
          </a:stretch>
        </p:blipFill>
        <p:spPr>
          <a:xfrm>
            <a:off x="2544463" y="5345113"/>
            <a:ext cx="965073" cy="965073"/>
          </a:xfrm>
          <a:prstGeom prst="ellipse">
            <a:avLst/>
          </a:prstGeom>
          <a:ln w="63500" cap="rnd">
            <a:noFill/>
          </a:ln>
          <a:effectLst/>
        </p:spPr>
      </p:pic>
      <p:pic>
        <p:nvPicPr>
          <p:cNvPr id="18" name="Picture 17">
            <a:extLst>
              <a:ext uri="{FF2B5EF4-FFF2-40B4-BE49-F238E27FC236}">
                <a16:creationId xmlns:a16="http://schemas.microsoft.com/office/drawing/2014/main" id="{98A0DDD2-B231-4FFE-B36E-7913E8660A93}"/>
              </a:ext>
            </a:extLst>
          </p:cNvPr>
          <p:cNvPicPr>
            <a:picLocks noChangeAspect="1"/>
          </p:cNvPicPr>
          <p:nvPr/>
        </p:nvPicPr>
        <p:blipFill>
          <a:blip r:embed="rId5"/>
          <a:stretch>
            <a:fillRect/>
          </a:stretch>
        </p:blipFill>
        <p:spPr>
          <a:xfrm>
            <a:off x="2522297" y="6844042"/>
            <a:ext cx="1003864" cy="1003864"/>
          </a:xfrm>
          <a:prstGeom prst="ellipse">
            <a:avLst/>
          </a:prstGeom>
          <a:ln w="63500" cap="rnd">
            <a:noFill/>
          </a:ln>
          <a:effectLst/>
        </p:spPr>
      </p:pic>
      <p:pic>
        <p:nvPicPr>
          <p:cNvPr id="19" name="Picture 18">
            <a:extLst>
              <a:ext uri="{FF2B5EF4-FFF2-40B4-BE49-F238E27FC236}">
                <a16:creationId xmlns:a16="http://schemas.microsoft.com/office/drawing/2014/main" id="{457AC492-01EB-4597-AACE-373133891528}"/>
              </a:ext>
            </a:extLst>
          </p:cNvPr>
          <p:cNvPicPr>
            <a:picLocks noChangeAspect="1"/>
          </p:cNvPicPr>
          <p:nvPr/>
        </p:nvPicPr>
        <p:blipFill>
          <a:blip r:embed="rId6"/>
          <a:stretch>
            <a:fillRect/>
          </a:stretch>
        </p:blipFill>
        <p:spPr>
          <a:xfrm>
            <a:off x="6142174" y="5340574"/>
            <a:ext cx="1003864" cy="1003864"/>
          </a:xfrm>
          <a:prstGeom prst="ellipse">
            <a:avLst/>
          </a:prstGeom>
          <a:ln w="63500" cap="rnd">
            <a:noFill/>
          </a:ln>
          <a:effectLst/>
        </p:spPr>
      </p:pic>
      <p:pic>
        <p:nvPicPr>
          <p:cNvPr id="20" name="Picture 19">
            <a:extLst>
              <a:ext uri="{FF2B5EF4-FFF2-40B4-BE49-F238E27FC236}">
                <a16:creationId xmlns:a16="http://schemas.microsoft.com/office/drawing/2014/main" id="{C506D20B-62FA-45A0-B67B-D1DA474BD261}"/>
              </a:ext>
            </a:extLst>
          </p:cNvPr>
          <p:cNvPicPr>
            <a:picLocks noChangeAspect="1"/>
          </p:cNvPicPr>
          <p:nvPr/>
        </p:nvPicPr>
        <p:blipFill>
          <a:blip r:embed="rId7"/>
          <a:stretch>
            <a:fillRect/>
          </a:stretch>
        </p:blipFill>
        <p:spPr>
          <a:xfrm>
            <a:off x="6202940" y="7005154"/>
            <a:ext cx="943098" cy="943098"/>
          </a:xfrm>
          <a:prstGeom prst="ellipse">
            <a:avLst/>
          </a:prstGeom>
          <a:ln w="63500" cap="rnd">
            <a:noFill/>
          </a:ln>
          <a:effectLst/>
        </p:spPr>
      </p:pic>
      <p:pic>
        <p:nvPicPr>
          <p:cNvPr id="21" name="Picture 20">
            <a:extLst>
              <a:ext uri="{FF2B5EF4-FFF2-40B4-BE49-F238E27FC236}">
                <a16:creationId xmlns:a16="http://schemas.microsoft.com/office/drawing/2014/main" id="{9ED557B4-FFFA-4BF0-8015-3044A7F8D77B}"/>
              </a:ext>
            </a:extLst>
          </p:cNvPr>
          <p:cNvPicPr>
            <a:picLocks noChangeAspect="1"/>
          </p:cNvPicPr>
          <p:nvPr/>
        </p:nvPicPr>
        <p:blipFill>
          <a:blip r:embed="rId8"/>
          <a:stretch>
            <a:fillRect/>
          </a:stretch>
        </p:blipFill>
        <p:spPr>
          <a:xfrm>
            <a:off x="2537347" y="8644378"/>
            <a:ext cx="1029793" cy="1029793"/>
          </a:xfrm>
          <a:prstGeom prst="ellipse">
            <a:avLst/>
          </a:prstGeom>
          <a:ln w="63500" cap="rnd">
            <a:noFill/>
          </a:ln>
          <a:effectLst/>
        </p:spPr>
      </p:pic>
    </p:spTree>
    <p:extLst>
      <p:ext uri="{BB962C8B-B14F-4D97-AF65-F5344CB8AC3E}">
        <p14:creationId xmlns:p14="http://schemas.microsoft.com/office/powerpoint/2010/main" val="711619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0D3163E-847E-407D-8743-DF13D2EF4378}"/>
              </a:ext>
            </a:extLst>
          </p:cNvPr>
          <p:cNvPicPr>
            <a:picLocks noChangeAspect="1"/>
          </p:cNvPicPr>
          <p:nvPr/>
        </p:nvPicPr>
        <p:blipFill rotWithShape="1">
          <a:blip r:embed="rId2">
            <a:extLst>
              <a:ext uri="{28A0092B-C50C-407E-A947-70E740481C1C}">
                <a14:useLocalDpi xmlns:a14="http://schemas.microsoft.com/office/drawing/2010/main" val="0"/>
              </a:ext>
            </a:extLst>
          </a:blip>
          <a:srcRect l="-118" t="6872" r="118" b="13815"/>
          <a:stretch/>
        </p:blipFill>
        <p:spPr>
          <a:xfrm>
            <a:off x="0" y="0"/>
            <a:ext cx="7559675" cy="3997235"/>
          </a:xfrm>
          <a:prstGeom prst="rect">
            <a:avLst/>
          </a:prstGeom>
        </p:spPr>
      </p:pic>
      <p:sp>
        <p:nvSpPr>
          <p:cNvPr id="5" name="Rectangle 4">
            <a:extLst>
              <a:ext uri="{FF2B5EF4-FFF2-40B4-BE49-F238E27FC236}">
                <a16:creationId xmlns:a16="http://schemas.microsoft.com/office/drawing/2014/main" id="{E35D176B-8E9D-4D29-B4B7-73E7D2F045CA}"/>
              </a:ext>
            </a:extLst>
          </p:cNvPr>
          <p:cNvSpPr/>
          <p:nvPr/>
        </p:nvSpPr>
        <p:spPr>
          <a:xfrm>
            <a:off x="7102010" y="10334646"/>
            <a:ext cx="269626" cy="276999"/>
          </a:xfrm>
          <a:prstGeom prst="rect">
            <a:avLst/>
          </a:prstGeom>
        </p:spPr>
        <p:txBody>
          <a:bodyPr wrap="none">
            <a:spAutoFit/>
          </a:bodyPr>
          <a:lstStyle/>
          <a:p>
            <a:r>
              <a:rPr lang="en-GB" baseline="30000">
                <a:solidFill>
                  <a:srgbClr val="000000"/>
                </a:solidFill>
                <a:latin typeface="Helvetica Neue" panose="02000503000000020004" pitchFamily="2"/>
              </a:rPr>
              <a:t>6</a:t>
            </a:r>
          </a:p>
        </p:txBody>
      </p:sp>
      <p:pic>
        <p:nvPicPr>
          <p:cNvPr id="6" name="Picture 5">
            <a:extLst>
              <a:ext uri="{FF2B5EF4-FFF2-40B4-BE49-F238E27FC236}">
                <a16:creationId xmlns:a16="http://schemas.microsoft.com/office/drawing/2014/main" id="{3BEB9E81-6202-414F-8417-2EDB5D4E7E8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7567" y="2708694"/>
            <a:ext cx="3978456" cy="990081"/>
          </a:xfrm>
          <a:prstGeom prst="rect">
            <a:avLst/>
          </a:prstGeom>
        </p:spPr>
      </p:pic>
      <p:sp>
        <p:nvSpPr>
          <p:cNvPr id="7" name="Rectangle 6">
            <a:extLst>
              <a:ext uri="{FF2B5EF4-FFF2-40B4-BE49-F238E27FC236}">
                <a16:creationId xmlns:a16="http://schemas.microsoft.com/office/drawing/2014/main" id="{E889FA63-0E88-41DA-A973-419C5266FC30}"/>
              </a:ext>
            </a:extLst>
          </p:cNvPr>
          <p:cNvSpPr/>
          <p:nvPr/>
        </p:nvSpPr>
        <p:spPr>
          <a:xfrm>
            <a:off x="185330" y="3116936"/>
            <a:ext cx="3594507" cy="543739"/>
          </a:xfrm>
          <a:prstGeom prst="rect">
            <a:avLst/>
          </a:prstGeom>
        </p:spPr>
        <p:txBody>
          <a:bodyPr wrap="square">
            <a:spAutoFit/>
          </a:bodyPr>
          <a:lstStyle/>
          <a:p>
            <a:r>
              <a:rPr lang="en-US" sz="4400" b="1" baseline="30000">
                <a:solidFill>
                  <a:schemeClr val="bg1"/>
                </a:solidFill>
                <a:latin typeface="HelveticaNeueLT Std" panose="020B0604020202020204" pitchFamily="34" charset="0"/>
              </a:rPr>
              <a:t>Role description</a:t>
            </a:r>
          </a:p>
        </p:txBody>
      </p:sp>
      <p:sp>
        <p:nvSpPr>
          <p:cNvPr id="10" name="Rectangle 9">
            <a:extLst>
              <a:ext uri="{FF2B5EF4-FFF2-40B4-BE49-F238E27FC236}">
                <a16:creationId xmlns:a16="http://schemas.microsoft.com/office/drawing/2014/main" id="{10096821-DB7A-4414-B241-ADFC93EE208D}"/>
              </a:ext>
            </a:extLst>
          </p:cNvPr>
          <p:cNvSpPr/>
          <p:nvPr/>
        </p:nvSpPr>
        <p:spPr>
          <a:xfrm>
            <a:off x="254271" y="4232251"/>
            <a:ext cx="3444515" cy="5345053"/>
          </a:xfrm>
          <a:prstGeom prst="rect">
            <a:avLst/>
          </a:prstGeom>
        </p:spPr>
        <p:txBody>
          <a:bodyPr wrap="square">
            <a:spAutoFit/>
          </a:bodyPr>
          <a:lstStyle/>
          <a:p>
            <a:endParaRPr lang="en-GB" sz="2800" b="1" baseline="30000" dirty="0">
              <a:solidFill>
                <a:srgbClr val="009A3E"/>
              </a:solidFill>
              <a:latin typeface="HelveticaNeueLT Std" panose="020B0604020202020204"/>
            </a:endParaRPr>
          </a:p>
          <a:p>
            <a:r>
              <a:rPr lang="en-GB" sz="2800" b="1" baseline="30000" dirty="0">
                <a:solidFill>
                  <a:srgbClr val="009A3E"/>
                </a:solidFill>
                <a:latin typeface="HelveticaNeueLT Std" panose="020B0604020202020204"/>
              </a:rPr>
              <a:t>About the role</a:t>
            </a:r>
          </a:p>
          <a:p>
            <a:r>
              <a:rPr lang="en-GB" sz="2400" baseline="30000" dirty="0">
                <a:solidFill>
                  <a:srgbClr val="000000"/>
                </a:solidFill>
                <a:latin typeface="HelveticaNeueLT Std" panose="020B0604020202020204" pitchFamily="34" charset="0"/>
              </a:rPr>
              <a:t>This is an exciting new role at Raleigh International that will be responsible for unifying the organisation and our partners behind a singular vision that is focussed on achieving real and meaningful impact.</a:t>
            </a:r>
          </a:p>
          <a:p>
            <a:endParaRPr lang="en-GB" sz="2400" baseline="30000" dirty="0">
              <a:solidFill>
                <a:srgbClr val="000000"/>
              </a:solidFill>
              <a:latin typeface="HelveticaNeueLT Std" panose="020B0604020202020204" pitchFamily="34" charset="0"/>
            </a:endParaRPr>
          </a:p>
          <a:p>
            <a:r>
              <a:rPr lang="en-GB" sz="2400" baseline="30000" dirty="0">
                <a:solidFill>
                  <a:srgbClr val="000000"/>
                </a:solidFill>
                <a:latin typeface="HelveticaNeueLT Std" panose="020B0604020202020204" pitchFamily="34" charset="0"/>
              </a:rPr>
              <a:t>They will be accountable for </a:t>
            </a:r>
          </a:p>
          <a:p>
            <a:r>
              <a:rPr lang="en-GB" sz="2400" baseline="30000" dirty="0">
                <a:solidFill>
                  <a:srgbClr val="000000"/>
                </a:solidFill>
                <a:latin typeface="HelveticaNeueLT Std" panose="020B0604020202020204" pitchFamily="34" charset="0"/>
              </a:rPr>
              <a:t>the development and implementation of Raleigh’s Communications, Partnerships and Fundraising strategies. </a:t>
            </a:r>
          </a:p>
          <a:p>
            <a:endParaRPr lang="en-GB" sz="2400" baseline="30000" dirty="0">
              <a:solidFill>
                <a:srgbClr val="000000"/>
              </a:solidFill>
              <a:latin typeface="HelveticaNeueLT Std" panose="020B0604020202020204" pitchFamily="34" charset="0"/>
            </a:endParaRPr>
          </a:p>
          <a:p>
            <a:r>
              <a:rPr lang="en-GB" sz="2400" baseline="30000" dirty="0">
                <a:solidFill>
                  <a:srgbClr val="000000"/>
                </a:solidFill>
                <a:latin typeface="HelveticaNeueLT Std" panose="020B0604020202020204" pitchFamily="34" charset="0"/>
              </a:rPr>
              <a:t>They will line manage and motivate a team of communications experts, campaigners and fundraisers responsible for meeting and exceeding their targets. </a:t>
            </a:r>
          </a:p>
        </p:txBody>
      </p:sp>
      <p:sp>
        <p:nvSpPr>
          <p:cNvPr id="12" name="Rectangle 11">
            <a:extLst>
              <a:ext uri="{FF2B5EF4-FFF2-40B4-BE49-F238E27FC236}">
                <a16:creationId xmlns:a16="http://schemas.microsoft.com/office/drawing/2014/main" id="{771F139B-68A9-4513-939E-DA6A4356F61B}"/>
              </a:ext>
            </a:extLst>
          </p:cNvPr>
          <p:cNvSpPr/>
          <p:nvPr/>
        </p:nvSpPr>
        <p:spPr>
          <a:xfrm>
            <a:off x="3860889" y="4429027"/>
            <a:ext cx="3375934" cy="6124754"/>
          </a:xfrm>
          <a:prstGeom prst="rect">
            <a:avLst/>
          </a:prstGeom>
        </p:spPr>
        <p:txBody>
          <a:bodyPr wrap="square">
            <a:spAutoFit/>
          </a:bodyPr>
          <a:lstStyle/>
          <a:p>
            <a:endParaRPr lang="en-GB" sz="2000" b="1" baseline="30000" dirty="0">
              <a:solidFill>
                <a:srgbClr val="00A94F"/>
              </a:solidFill>
              <a:latin typeface="HelveticaNeueLT Std" panose="020B0604020202020204" pitchFamily="34" charset="0"/>
            </a:endParaRPr>
          </a:p>
          <a:p>
            <a:endParaRPr lang="en-US" sz="1600" b="1" baseline="30000" dirty="0">
              <a:solidFill>
                <a:srgbClr val="00A94F"/>
              </a:solidFill>
              <a:latin typeface="HelveticaNeueLT Std" panose="020B0604020202020204"/>
            </a:endParaRPr>
          </a:p>
          <a:p>
            <a:r>
              <a:rPr lang="en-GB" sz="2400" baseline="30000" dirty="0">
                <a:solidFill>
                  <a:srgbClr val="000000"/>
                </a:solidFill>
                <a:latin typeface="HelveticaNeueLT Std" panose="020B0604020202020204" pitchFamily="34" charset="0"/>
              </a:rPr>
              <a:t>Specifically, the Director of Fundraising and Communications will be responsible for ensuring that Raleigh has effective strategic communications, fundraising products, systems and partnerships that enable Raleigh to deliver its strategy. </a:t>
            </a:r>
          </a:p>
          <a:p>
            <a:endParaRPr lang="en-GB" sz="2400" baseline="30000" dirty="0">
              <a:solidFill>
                <a:srgbClr val="000000"/>
              </a:solidFill>
              <a:latin typeface="HelveticaNeueLT Std" panose="020B0604020202020204" pitchFamily="34" charset="0"/>
            </a:endParaRPr>
          </a:p>
          <a:p>
            <a:r>
              <a:rPr lang="en-GB" sz="2400" baseline="30000" dirty="0">
                <a:solidFill>
                  <a:srgbClr val="000000"/>
                </a:solidFill>
                <a:latin typeface="HelveticaNeueLT Std" panose="020B0604020202020204" pitchFamily="34" charset="0"/>
              </a:rPr>
              <a:t>It is a dynamic and critical role that will be expected to provide organisational leadership as Raleigh enters a new strategic period.</a:t>
            </a:r>
            <a:endParaRPr lang="en-US" sz="2400" baseline="30000" dirty="0">
              <a:solidFill>
                <a:srgbClr val="000000"/>
              </a:solidFill>
              <a:latin typeface="HelveticaNeueLT Std" panose="020B0604020202020204" pitchFamily="34" charset="0"/>
            </a:endParaRPr>
          </a:p>
          <a:p>
            <a:endParaRPr lang="en-US" sz="2400" b="1" baseline="30000" dirty="0">
              <a:solidFill>
                <a:srgbClr val="00A94F"/>
              </a:solidFill>
              <a:latin typeface="HelveticaNeueLT Std" panose="020B0604020202020204" pitchFamily="34" charset="0"/>
            </a:endParaRPr>
          </a:p>
          <a:p>
            <a:r>
              <a:rPr lang="en-GB" sz="2400" b="1" baseline="30000" dirty="0">
                <a:solidFill>
                  <a:srgbClr val="00A94F"/>
                </a:solidFill>
                <a:latin typeface="HelveticaNeueLT Std" panose="020B0604020202020204" pitchFamily="34" charset="0"/>
              </a:rPr>
              <a:t>Contract</a:t>
            </a:r>
            <a:endParaRPr lang="en-GB" sz="2400" baseline="30000" dirty="0">
              <a:solidFill>
                <a:srgbClr val="000000"/>
              </a:solidFill>
              <a:latin typeface="HelveticaNeueLT Std" panose="020B0604020202020204" pitchFamily="34" charset="0"/>
            </a:endParaRPr>
          </a:p>
          <a:p>
            <a:r>
              <a:rPr lang="en-GB" sz="2400" baseline="30000" dirty="0">
                <a:solidFill>
                  <a:srgbClr val="000000"/>
                </a:solidFill>
                <a:latin typeface="HelveticaNeueLT Std" panose="020B0604020202020204" pitchFamily="34" charset="0"/>
              </a:rPr>
              <a:t>Permanent</a:t>
            </a:r>
          </a:p>
          <a:p>
            <a:endParaRPr lang="en-GB" sz="2400" b="1" baseline="30000" dirty="0">
              <a:solidFill>
                <a:srgbClr val="00A94F"/>
              </a:solidFill>
              <a:latin typeface="HelveticaNeueLT Std" panose="020B0604020202020204" pitchFamily="34" charset="0"/>
            </a:endParaRPr>
          </a:p>
          <a:p>
            <a:r>
              <a:rPr lang="en-GB" sz="2400" b="1" baseline="30000" dirty="0">
                <a:solidFill>
                  <a:srgbClr val="00A94F"/>
                </a:solidFill>
                <a:latin typeface="HelveticaNeueLT Std" panose="020B0604020202020204" pitchFamily="34" charset="0"/>
              </a:rPr>
              <a:t>Location</a:t>
            </a:r>
            <a:endParaRPr lang="en-GB" sz="2400" baseline="30000" dirty="0">
              <a:solidFill>
                <a:srgbClr val="000000"/>
              </a:solidFill>
              <a:latin typeface="HelveticaNeueLT Std" panose="020B0604020202020204" pitchFamily="34" charset="0"/>
            </a:endParaRPr>
          </a:p>
          <a:p>
            <a:r>
              <a:rPr lang="en-GB" sz="2400" baseline="30000" dirty="0">
                <a:solidFill>
                  <a:srgbClr val="000000"/>
                </a:solidFill>
                <a:latin typeface="HelveticaNeueLT Std" panose="020B0604020202020204" pitchFamily="34" charset="0"/>
              </a:rPr>
              <a:t>Westminster, London, UK</a:t>
            </a:r>
          </a:p>
          <a:p>
            <a:endParaRPr lang="en-GB" sz="2400" baseline="30000" dirty="0">
              <a:solidFill>
                <a:srgbClr val="000000"/>
              </a:solidFill>
              <a:latin typeface="HelveticaNeueLT Std" panose="020B0604020202020204" pitchFamily="34" charset="0"/>
            </a:endParaRPr>
          </a:p>
          <a:p>
            <a:r>
              <a:rPr lang="en-GB" sz="2400" b="1" baseline="30000" dirty="0">
                <a:solidFill>
                  <a:srgbClr val="00A94F"/>
                </a:solidFill>
                <a:latin typeface="HelveticaNeueLT Std" panose="020B0604020202020204" pitchFamily="34" charset="0"/>
              </a:rPr>
              <a:t>Salary</a:t>
            </a:r>
            <a:endParaRPr lang="en-GB" sz="2400" baseline="30000" dirty="0">
              <a:latin typeface="HelveticaNeueLT Std" panose="020B0604020202020204" pitchFamily="34" charset="0"/>
            </a:endParaRPr>
          </a:p>
          <a:p>
            <a:r>
              <a:rPr lang="en-GB" sz="2400" baseline="30000" dirty="0">
                <a:latin typeface="HelveticaNeueLT Std" panose="020B0604020202020204" pitchFamily="34" charset="0"/>
              </a:rPr>
              <a:t>£65,000 - £70,000 </a:t>
            </a:r>
          </a:p>
        </p:txBody>
      </p:sp>
    </p:spTree>
    <p:extLst>
      <p:ext uri="{BB962C8B-B14F-4D97-AF65-F5344CB8AC3E}">
        <p14:creationId xmlns:p14="http://schemas.microsoft.com/office/powerpoint/2010/main" val="6605378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7244A57-37BD-4517-B7E4-7559FA8E87C6}"/>
              </a:ext>
            </a:extLst>
          </p:cNvPr>
          <p:cNvSpPr/>
          <p:nvPr/>
        </p:nvSpPr>
        <p:spPr>
          <a:xfrm>
            <a:off x="7102010" y="10334646"/>
            <a:ext cx="269626" cy="276999"/>
          </a:xfrm>
          <a:prstGeom prst="rect">
            <a:avLst/>
          </a:prstGeom>
        </p:spPr>
        <p:txBody>
          <a:bodyPr wrap="none">
            <a:spAutoFit/>
          </a:bodyPr>
          <a:lstStyle/>
          <a:p>
            <a:r>
              <a:rPr lang="en-GB" baseline="30000">
                <a:solidFill>
                  <a:srgbClr val="000000"/>
                </a:solidFill>
                <a:latin typeface="Helvetica Neue" panose="02000503000000020004" pitchFamily="2"/>
              </a:rPr>
              <a:t>7</a:t>
            </a:r>
          </a:p>
        </p:txBody>
      </p:sp>
      <p:pic>
        <p:nvPicPr>
          <p:cNvPr id="7" name="Picture 6">
            <a:extLst>
              <a:ext uri="{FF2B5EF4-FFF2-40B4-BE49-F238E27FC236}">
                <a16:creationId xmlns:a16="http://schemas.microsoft.com/office/drawing/2014/main" id="{8F42B55E-826A-4C60-9273-BC4E3BF7CFB7}"/>
              </a:ext>
            </a:extLst>
          </p:cNvPr>
          <p:cNvPicPr>
            <a:picLocks noChangeAspect="1"/>
          </p:cNvPicPr>
          <p:nvPr/>
        </p:nvPicPr>
        <p:blipFill rotWithShape="1">
          <a:blip r:embed="rId2">
            <a:extLst>
              <a:ext uri="{28A0092B-C50C-407E-A947-70E740481C1C}">
                <a14:useLocalDpi xmlns:a14="http://schemas.microsoft.com/office/drawing/2010/main" val="0"/>
              </a:ext>
            </a:extLst>
          </a:blip>
          <a:srcRect l="21704" r="26611"/>
          <a:stretch/>
        </p:blipFill>
        <p:spPr>
          <a:xfrm>
            <a:off x="-1" y="698"/>
            <a:ext cx="3670663" cy="10691115"/>
          </a:xfrm>
          <a:prstGeom prst="rect">
            <a:avLst/>
          </a:prstGeom>
        </p:spPr>
      </p:pic>
      <p:sp>
        <p:nvSpPr>
          <p:cNvPr id="8" name="Rectangle 7">
            <a:extLst>
              <a:ext uri="{FF2B5EF4-FFF2-40B4-BE49-F238E27FC236}">
                <a16:creationId xmlns:a16="http://schemas.microsoft.com/office/drawing/2014/main" id="{7ACADB77-87E4-440E-9D48-1D7AF556AE43}"/>
              </a:ext>
            </a:extLst>
          </p:cNvPr>
          <p:cNvSpPr/>
          <p:nvPr/>
        </p:nvSpPr>
        <p:spPr>
          <a:xfrm>
            <a:off x="3781425" y="341313"/>
            <a:ext cx="3778250" cy="10207923"/>
          </a:xfrm>
          <a:prstGeom prst="rect">
            <a:avLst/>
          </a:prstGeom>
        </p:spPr>
        <p:txBody>
          <a:bodyPr>
            <a:spAutoFit/>
          </a:bodyPr>
          <a:lstStyle/>
          <a:p>
            <a:r>
              <a:rPr lang="en-GB" sz="2800" b="1" baseline="30000" dirty="0">
                <a:solidFill>
                  <a:srgbClr val="009A3E"/>
                </a:solidFill>
                <a:latin typeface="HelveticaNeueLT Std" panose="020B0604020202020204" pitchFamily="34" charset="0"/>
              </a:rPr>
              <a:t>Accountabilities</a:t>
            </a:r>
          </a:p>
          <a:p>
            <a:r>
              <a:rPr lang="en-GB" sz="3200" baseline="30000" dirty="0">
                <a:solidFill>
                  <a:srgbClr val="009A3E"/>
                </a:solidFill>
                <a:latin typeface="HelveticaNeueLT Std" panose="020B0604020202020204" pitchFamily="34" charset="0"/>
              </a:rPr>
              <a:t> </a:t>
            </a:r>
            <a:endParaRPr lang="en-GB" sz="2000" b="1" baseline="30000" dirty="0">
              <a:solidFill>
                <a:srgbClr val="000000"/>
              </a:solidFill>
              <a:latin typeface="HelveticaNeueLT Std" panose="020B0604020202020204" pitchFamily="34" charset="0"/>
            </a:endParaRPr>
          </a:p>
          <a:p>
            <a:r>
              <a:rPr lang="en-GB" sz="2400" b="1" baseline="30000" dirty="0">
                <a:solidFill>
                  <a:srgbClr val="00A94F"/>
                </a:solidFill>
                <a:latin typeface="HelveticaNeueLT Std" panose="020B0604020202020204" pitchFamily="34" charset="0"/>
              </a:rPr>
              <a:t>Strategy</a:t>
            </a:r>
          </a:p>
          <a:p>
            <a:pPr marL="285750" lvl="0" indent="-285750">
              <a:spcBef>
                <a:spcPts val="600"/>
              </a:spcBef>
              <a:spcAft>
                <a:spcPts val="600"/>
              </a:spcAft>
              <a:buFont typeface="Arial" panose="020B0604020202020204" pitchFamily="34" charset="0"/>
              <a:buChar char="•"/>
            </a:pPr>
            <a:r>
              <a:rPr lang="en-GB" sz="1600" dirty="0">
                <a:latin typeface="HelveticaNeueLT Std" panose="020B0604020202020204"/>
              </a:rPr>
              <a:t>Accountable for the development, implementation, resource planning and goal setting for the </a:t>
            </a:r>
            <a:r>
              <a:rPr lang="en-GB" sz="1600" b="1" dirty="0">
                <a:latin typeface="HelveticaNeueLT Std" panose="020B0604020202020204"/>
              </a:rPr>
              <a:t>Communications and Alumni/ National Society Strategies</a:t>
            </a:r>
          </a:p>
          <a:p>
            <a:pPr marL="285750" indent="-285750">
              <a:spcBef>
                <a:spcPts val="600"/>
              </a:spcBef>
              <a:spcAft>
                <a:spcPts val="600"/>
              </a:spcAft>
              <a:buFont typeface="Arial" panose="020B0604020202020204" pitchFamily="34" charset="0"/>
              <a:buChar char="•"/>
            </a:pPr>
            <a:r>
              <a:rPr lang="en-GB" sz="1600" dirty="0">
                <a:latin typeface="HelveticaNeueLT Std" panose="020B0604020202020204"/>
              </a:rPr>
              <a:t>Responsible for the development, implementation, resource planning and goal setting for the </a:t>
            </a:r>
            <a:r>
              <a:rPr lang="en-GB" sz="1600" b="1" dirty="0">
                <a:latin typeface="HelveticaNeueLT Std" panose="020B0604020202020204"/>
              </a:rPr>
              <a:t>Fundraising </a:t>
            </a:r>
            <a:r>
              <a:rPr lang="en-GB" sz="1600" dirty="0">
                <a:latin typeface="HelveticaNeueLT Std" panose="020B0604020202020204"/>
              </a:rPr>
              <a:t>and</a:t>
            </a:r>
            <a:r>
              <a:rPr lang="en-GB" sz="1600" b="1" dirty="0">
                <a:latin typeface="HelveticaNeueLT Std" panose="020B0604020202020204"/>
              </a:rPr>
              <a:t> Partnerships Strategies</a:t>
            </a:r>
            <a:endParaRPr lang="en-GB" sz="1600" dirty="0">
              <a:latin typeface="HelveticaNeueLT Std" panose="020B0604020202020204"/>
            </a:endParaRPr>
          </a:p>
          <a:p>
            <a:pPr marL="285750" lvl="0" indent="-285750">
              <a:spcBef>
                <a:spcPts val="600"/>
              </a:spcBef>
              <a:spcAft>
                <a:spcPts val="600"/>
              </a:spcAft>
              <a:buFont typeface="Arial" panose="020B0604020202020204" pitchFamily="34" charset="0"/>
              <a:buChar char="•"/>
            </a:pPr>
            <a:r>
              <a:rPr lang="en-GB" sz="1600" dirty="0">
                <a:latin typeface="HelveticaNeueLT Std" panose="020B0604020202020204"/>
              </a:rPr>
              <a:t>Secretary to the Board of Trustee’s </a:t>
            </a:r>
            <a:r>
              <a:rPr lang="en-GB" sz="1600" b="1" dirty="0">
                <a:latin typeface="HelveticaNeueLT Std" panose="020B0604020202020204"/>
              </a:rPr>
              <a:t>Fundraising Committee</a:t>
            </a:r>
            <a:r>
              <a:rPr lang="en-GB" sz="1600" dirty="0">
                <a:latin typeface="HelveticaNeueLT Std" panose="020B0604020202020204"/>
              </a:rPr>
              <a:t> </a:t>
            </a:r>
          </a:p>
          <a:p>
            <a:pPr marL="285750" lvl="0" indent="-285750">
              <a:spcBef>
                <a:spcPts val="600"/>
              </a:spcBef>
              <a:spcAft>
                <a:spcPts val="600"/>
              </a:spcAft>
              <a:buFont typeface="Arial" panose="020B0604020202020204" pitchFamily="34" charset="0"/>
              <a:buChar char="•"/>
            </a:pPr>
            <a:r>
              <a:rPr lang="en-GB" sz="1600" dirty="0">
                <a:latin typeface="HelveticaNeueLT Std" panose="020B0604020202020204"/>
              </a:rPr>
              <a:t>Work with other members of the senior management team (SMT) to ensure the smooth running of Raleigh and the effective delivery of the </a:t>
            </a:r>
            <a:r>
              <a:rPr lang="en-GB" sz="1600" b="1" dirty="0">
                <a:latin typeface="HelveticaNeueLT Std" panose="020B0604020202020204"/>
              </a:rPr>
              <a:t>organisational strategy</a:t>
            </a:r>
            <a:r>
              <a:rPr lang="en-GB" sz="1600" dirty="0">
                <a:latin typeface="HelveticaNeueLT Std" panose="020B0604020202020204"/>
              </a:rPr>
              <a:t>.</a:t>
            </a:r>
          </a:p>
          <a:p>
            <a:pPr marL="285750" indent="-285750">
              <a:buFont typeface="Arial" panose="020B0604020202020204" pitchFamily="34" charset="0"/>
              <a:buChar char="•"/>
            </a:pPr>
            <a:endParaRPr lang="en-US" sz="1600" baseline="30000" dirty="0">
              <a:solidFill>
                <a:srgbClr val="000000"/>
              </a:solidFill>
              <a:latin typeface="HelveticaNeueLT Std" panose="020B0604020202020204"/>
            </a:endParaRPr>
          </a:p>
          <a:p>
            <a:r>
              <a:rPr lang="en-GB" sz="1600" baseline="30000" dirty="0">
                <a:solidFill>
                  <a:srgbClr val="000000"/>
                </a:solidFill>
                <a:latin typeface="HelveticaNeueLT Std" panose="020B0604020202020204"/>
              </a:rPr>
              <a:t> </a:t>
            </a:r>
            <a:endParaRPr lang="en-GB" baseline="30000" dirty="0">
              <a:solidFill>
                <a:srgbClr val="000000"/>
              </a:solidFill>
              <a:latin typeface="HelveticaNeueLT Std" panose="020B0604020202020204"/>
            </a:endParaRPr>
          </a:p>
          <a:p>
            <a:r>
              <a:rPr lang="en-GB" sz="2400" b="1" baseline="30000" dirty="0">
                <a:solidFill>
                  <a:srgbClr val="00A94F"/>
                </a:solidFill>
                <a:latin typeface="HelveticaNeueLT Std" panose="020B0604020202020204" pitchFamily="34" charset="0"/>
              </a:rPr>
              <a:t>Partnerships</a:t>
            </a:r>
            <a:endParaRPr lang="en-GB" sz="2400" b="1" baseline="30000" dirty="0">
              <a:solidFill>
                <a:srgbClr val="000000"/>
              </a:solidFill>
              <a:latin typeface="HelveticaNeueLT Std" panose="020B0604020202020204" pitchFamily="34" charset="0"/>
            </a:endParaRPr>
          </a:p>
          <a:p>
            <a:pPr marL="285750" lvl="0" indent="-285750">
              <a:buFont typeface="Arial" panose="020B0604020202020204" pitchFamily="34" charset="0"/>
              <a:buChar char="•"/>
            </a:pPr>
            <a:r>
              <a:rPr lang="en-GB" sz="1600" b="1" dirty="0">
                <a:latin typeface="HelveticaNeueLT Std" panose="020B0604020202020204"/>
              </a:rPr>
              <a:t>Major partnerships</a:t>
            </a:r>
            <a:r>
              <a:rPr lang="en-GB" sz="1600" dirty="0">
                <a:latin typeface="HelveticaNeueLT Std" panose="020B0604020202020204"/>
              </a:rPr>
              <a:t>:  Responsible for senior level donor relationship management &amp; coordination with the CEO</a:t>
            </a:r>
          </a:p>
          <a:p>
            <a:pPr marL="285750" lvl="0" indent="-285750">
              <a:buFont typeface="Arial" panose="020B0604020202020204" pitchFamily="34" charset="0"/>
              <a:buChar char="•"/>
            </a:pPr>
            <a:r>
              <a:rPr lang="en-GB" sz="1600" b="1" dirty="0">
                <a:latin typeface="HelveticaNeueLT Std" panose="020B0604020202020204"/>
              </a:rPr>
              <a:t>Contracting:</a:t>
            </a:r>
            <a:r>
              <a:rPr lang="en-GB" sz="1600" dirty="0">
                <a:latin typeface="HelveticaNeueLT Std" panose="020B0604020202020204"/>
              </a:rPr>
              <a:t> Accountable for all major partnership (Corporate, Expedition, Individual Giving &amp; Fundraising Campaign) contracting in coordination with the Director of Finance Corporate Services &amp; CEO </a:t>
            </a:r>
          </a:p>
          <a:p>
            <a:pPr marL="285750" lvl="0" indent="-285750">
              <a:buFont typeface="Arial" panose="020B0604020202020204" pitchFamily="34" charset="0"/>
              <a:buChar char="•"/>
            </a:pPr>
            <a:r>
              <a:rPr lang="en-GB" sz="1600" b="1" dirty="0">
                <a:latin typeface="HelveticaNeueLT Std" panose="020B0604020202020204"/>
              </a:rPr>
              <a:t>Reporting:</a:t>
            </a:r>
            <a:r>
              <a:rPr lang="en-GB" sz="1600" dirty="0">
                <a:latin typeface="HelveticaNeueLT Std" panose="020B0604020202020204"/>
              </a:rPr>
              <a:t> Accountable for ensuring all donors (Corporate, Expedition, Individual Giving &amp; Fundraising Campaign) are effectively reported to.</a:t>
            </a:r>
          </a:p>
          <a:p>
            <a:endParaRPr lang="en-US" baseline="30000" dirty="0">
              <a:solidFill>
                <a:srgbClr val="000000"/>
              </a:solidFill>
              <a:latin typeface="HelveticaNeueLT Std" panose="020B0604020202020204" pitchFamily="34" charset="0"/>
            </a:endParaRPr>
          </a:p>
        </p:txBody>
      </p:sp>
    </p:spTree>
    <p:extLst>
      <p:ext uri="{BB962C8B-B14F-4D97-AF65-F5344CB8AC3E}">
        <p14:creationId xmlns:p14="http://schemas.microsoft.com/office/powerpoint/2010/main" val="26623983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F1FB8EA-2F3B-4814-856F-693CE7EFC40E}"/>
              </a:ext>
            </a:extLst>
          </p:cNvPr>
          <p:cNvSpPr/>
          <p:nvPr/>
        </p:nvSpPr>
        <p:spPr>
          <a:xfrm>
            <a:off x="7102010" y="10334646"/>
            <a:ext cx="269626" cy="276999"/>
          </a:xfrm>
          <a:prstGeom prst="rect">
            <a:avLst/>
          </a:prstGeom>
        </p:spPr>
        <p:txBody>
          <a:bodyPr wrap="none">
            <a:spAutoFit/>
          </a:bodyPr>
          <a:lstStyle/>
          <a:p>
            <a:r>
              <a:rPr lang="en-GB" baseline="30000">
                <a:solidFill>
                  <a:srgbClr val="000000"/>
                </a:solidFill>
                <a:latin typeface="Helvetica Neue" panose="02000503000000020004" pitchFamily="2"/>
              </a:rPr>
              <a:t>8</a:t>
            </a:r>
          </a:p>
        </p:txBody>
      </p:sp>
      <p:sp>
        <p:nvSpPr>
          <p:cNvPr id="6" name="Rectangle 5">
            <a:extLst>
              <a:ext uri="{FF2B5EF4-FFF2-40B4-BE49-F238E27FC236}">
                <a16:creationId xmlns:a16="http://schemas.microsoft.com/office/drawing/2014/main" id="{FA38FD90-E406-4FE2-80EB-14A203D2749D}"/>
              </a:ext>
            </a:extLst>
          </p:cNvPr>
          <p:cNvSpPr/>
          <p:nvPr/>
        </p:nvSpPr>
        <p:spPr>
          <a:xfrm>
            <a:off x="154440" y="836613"/>
            <a:ext cx="3625396" cy="10056599"/>
          </a:xfrm>
          <a:prstGeom prst="rect">
            <a:avLst/>
          </a:prstGeom>
        </p:spPr>
        <p:txBody>
          <a:bodyPr wrap="square">
            <a:spAutoFit/>
          </a:bodyPr>
          <a:lstStyle/>
          <a:p>
            <a:pPr>
              <a:spcBef>
                <a:spcPts val="300"/>
              </a:spcBef>
              <a:spcAft>
                <a:spcPts val="300"/>
              </a:spcAft>
            </a:pPr>
            <a:r>
              <a:rPr lang="en-GB" sz="1600" b="1" dirty="0">
                <a:solidFill>
                  <a:srgbClr val="00B050"/>
                </a:solidFill>
                <a:latin typeface="HelveticaNeueLT Std" panose="020B0604020202020204"/>
              </a:rPr>
              <a:t>Strategic Communication</a:t>
            </a:r>
            <a:endParaRPr lang="en-GB" sz="1600" dirty="0">
              <a:solidFill>
                <a:srgbClr val="00B050"/>
              </a:solidFill>
              <a:latin typeface="HelveticaNeueLT Std" panose="020B0604020202020204"/>
            </a:endParaRPr>
          </a:p>
          <a:p>
            <a:pPr marL="285750" lvl="0" indent="-285750">
              <a:spcBef>
                <a:spcPts val="300"/>
              </a:spcBef>
              <a:spcAft>
                <a:spcPts val="300"/>
              </a:spcAft>
              <a:buFont typeface="Arial" panose="020B0604020202020204" pitchFamily="34" charset="0"/>
              <a:buChar char="•"/>
            </a:pPr>
            <a:r>
              <a:rPr lang="en-GB" sz="1600" b="1" dirty="0">
                <a:latin typeface="HelveticaNeueLT Std" panose="020B0604020202020204"/>
              </a:rPr>
              <a:t>Brand:</a:t>
            </a:r>
            <a:r>
              <a:rPr lang="en-GB" sz="1600" dirty="0">
                <a:latin typeface="HelveticaNeueLT Std" panose="020B0604020202020204"/>
              </a:rPr>
              <a:t> Accountable for ensuring that Raleigh's brand creates a compelling narrative for the organisation both internally and externally; and ensuring that staff and trustees have the skills and confidence to communicate it</a:t>
            </a:r>
          </a:p>
          <a:p>
            <a:pPr marL="285750" lvl="0" indent="-285750">
              <a:spcBef>
                <a:spcPts val="300"/>
              </a:spcBef>
              <a:spcAft>
                <a:spcPts val="300"/>
              </a:spcAft>
              <a:buFont typeface="Arial" panose="020B0604020202020204" pitchFamily="34" charset="0"/>
              <a:buChar char="•"/>
            </a:pPr>
            <a:r>
              <a:rPr lang="en-GB" sz="1600" b="1" dirty="0">
                <a:latin typeface="HelveticaNeueLT Std" panose="020B0604020202020204"/>
              </a:rPr>
              <a:t>Global Campaigns:</a:t>
            </a:r>
            <a:r>
              <a:rPr lang="en-GB" sz="1600" dirty="0">
                <a:latin typeface="HelveticaNeueLT Std" panose="020B0604020202020204"/>
              </a:rPr>
              <a:t> Accountable for ensuring all communications surrounding our global campaigns empowers young people to take action on the global goals</a:t>
            </a:r>
          </a:p>
          <a:p>
            <a:pPr marL="285750" lvl="0" indent="-285750">
              <a:spcBef>
                <a:spcPts val="300"/>
              </a:spcBef>
              <a:spcAft>
                <a:spcPts val="300"/>
              </a:spcAft>
              <a:buFont typeface="Arial" panose="020B0604020202020204" pitchFamily="34" charset="0"/>
              <a:buChar char="•"/>
            </a:pPr>
            <a:r>
              <a:rPr lang="en-GB" sz="1600" b="1" dirty="0">
                <a:latin typeface="HelveticaNeueLT Std" panose="020B0604020202020204"/>
              </a:rPr>
              <a:t>Stories of Change:</a:t>
            </a:r>
            <a:r>
              <a:rPr lang="en-GB" sz="1600" dirty="0">
                <a:latin typeface="HelveticaNeueLT Std" panose="020B0604020202020204"/>
              </a:rPr>
              <a:t> Accountable for ensuring that Raleigh develops and collects the right content in order to be able to tell compelling stories of change that mobilise our supporters to take action</a:t>
            </a:r>
          </a:p>
          <a:p>
            <a:pPr marL="285750" lvl="0" indent="-285750">
              <a:spcBef>
                <a:spcPts val="300"/>
              </a:spcBef>
              <a:spcAft>
                <a:spcPts val="300"/>
              </a:spcAft>
              <a:buFont typeface="Arial" panose="020B0604020202020204" pitchFamily="34" charset="0"/>
              <a:buChar char="•"/>
            </a:pPr>
            <a:r>
              <a:rPr lang="en-GB" sz="1600" b="1" dirty="0">
                <a:latin typeface="HelveticaNeueLT Std" panose="020B0604020202020204"/>
              </a:rPr>
              <a:t>Media:</a:t>
            </a:r>
            <a:r>
              <a:rPr lang="en-GB" sz="1600" dirty="0">
                <a:latin typeface="HelveticaNeueLT Std" panose="020B0604020202020204"/>
              </a:rPr>
              <a:t> Accountable for ensuring Raleigh secures the national and international media coverage to deliver our key messages</a:t>
            </a:r>
          </a:p>
          <a:p>
            <a:pPr marL="285750" lvl="0" indent="-285750">
              <a:spcBef>
                <a:spcPts val="300"/>
              </a:spcBef>
              <a:spcAft>
                <a:spcPts val="300"/>
              </a:spcAft>
              <a:buFont typeface="Arial" panose="020B0604020202020204" pitchFamily="34" charset="0"/>
              <a:buChar char="•"/>
            </a:pPr>
            <a:r>
              <a:rPr lang="en-GB" sz="1600" b="1" dirty="0">
                <a:latin typeface="HelveticaNeueLT Std" panose="020B0604020202020204"/>
              </a:rPr>
              <a:t>Youth Voice:</a:t>
            </a:r>
            <a:r>
              <a:rPr lang="en-GB" sz="1600" dirty="0">
                <a:latin typeface="HelveticaNeueLT Std" panose="020B0604020202020204"/>
              </a:rPr>
              <a:t> Ensuring that Raleigh is empowering young people to share their own stories </a:t>
            </a:r>
          </a:p>
          <a:p>
            <a:pPr marL="285750" lvl="0" indent="-285750">
              <a:spcBef>
                <a:spcPts val="300"/>
              </a:spcBef>
              <a:spcAft>
                <a:spcPts val="300"/>
              </a:spcAft>
              <a:buFont typeface="Arial" panose="020B0604020202020204" pitchFamily="34" charset="0"/>
              <a:buChar char="•"/>
            </a:pPr>
            <a:r>
              <a:rPr lang="en-GB" sz="1600" b="1" dirty="0">
                <a:latin typeface="HelveticaNeueLT Std" panose="020B0604020202020204"/>
              </a:rPr>
              <a:t>Events:</a:t>
            </a:r>
            <a:r>
              <a:rPr lang="en-GB" sz="1600" dirty="0">
                <a:latin typeface="HelveticaNeueLT Std" panose="020B0604020202020204"/>
              </a:rPr>
              <a:t> Accountable for ensuring that Raleigh is represented at the key events and platforms, encouraging youth representation where appropriate.</a:t>
            </a:r>
          </a:p>
          <a:p>
            <a:pPr marL="285750" lvl="0" indent="-285750">
              <a:spcBef>
                <a:spcPts val="300"/>
              </a:spcBef>
              <a:spcAft>
                <a:spcPts val="300"/>
              </a:spcAft>
              <a:buFont typeface="Arial" panose="020B0604020202020204" pitchFamily="34" charset="0"/>
              <a:buChar char="•"/>
            </a:pPr>
            <a:r>
              <a:rPr lang="en-GB" sz="1600" b="1" dirty="0">
                <a:latin typeface="HelveticaNeueLT Std" panose="020B0604020202020204"/>
              </a:rPr>
              <a:t>Crisis Communications:</a:t>
            </a:r>
            <a:r>
              <a:rPr lang="en-GB" sz="1600" dirty="0">
                <a:latin typeface="HelveticaNeueLT Std" panose="020B0604020202020204"/>
              </a:rPr>
              <a:t> Accountable for ensuring that Raleigh has the right crisis communications systems and resources to protect and maintain Raleigh's reputation</a:t>
            </a:r>
          </a:p>
          <a:p>
            <a:pPr lvl="0"/>
            <a:endParaRPr lang="en-GB" dirty="0">
              <a:latin typeface="HelveticaNeueLT Std" panose="020B0604020202020204"/>
            </a:endParaRPr>
          </a:p>
        </p:txBody>
      </p:sp>
      <p:sp>
        <p:nvSpPr>
          <p:cNvPr id="7" name="Rectangle 6">
            <a:extLst>
              <a:ext uri="{FF2B5EF4-FFF2-40B4-BE49-F238E27FC236}">
                <a16:creationId xmlns:a16="http://schemas.microsoft.com/office/drawing/2014/main" id="{D88778CA-7C62-44CA-B0FD-B6760E281E63}"/>
              </a:ext>
            </a:extLst>
          </p:cNvPr>
          <p:cNvSpPr/>
          <p:nvPr/>
        </p:nvSpPr>
        <p:spPr>
          <a:xfrm>
            <a:off x="3779837" y="836613"/>
            <a:ext cx="3779838" cy="9664184"/>
          </a:xfrm>
          <a:prstGeom prst="rect">
            <a:avLst/>
          </a:prstGeom>
        </p:spPr>
        <p:txBody>
          <a:bodyPr wrap="square">
            <a:spAutoFit/>
          </a:bodyPr>
          <a:lstStyle/>
          <a:p>
            <a:pPr>
              <a:spcBef>
                <a:spcPts val="300"/>
              </a:spcBef>
              <a:spcAft>
                <a:spcPts val="300"/>
              </a:spcAft>
            </a:pPr>
            <a:r>
              <a:rPr lang="en-GB" sz="1600" b="1" dirty="0">
                <a:solidFill>
                  <a:srgbClr val="00B050"/>
                </a:solidFill>
                <a:latin typeface="HelveticaNeueLT Std" panose="020B0604020202020204"/>
              </a:rPr>
              <a:t>Fundraising </a:t>
            </a:r>
          </a:p>
          <a:p>
            <a:pPr marL="285750" indent="-285750">
              <a:spcBef>
                <a:spcPts val="300"/>
              </a:spcBef>
              <a:spcAft>
                <a:spcPts val="300"/>
              </a:spcAft>
              <a:buFont typeface="Arial" panose="020B0604020202020204" pitchFamily="34" charset="0"/>
              <a:buChar char="•"/>
            </a:pPr>
            <a:r>
              <a:rPr lang="en-GB" sz="1600" b="1" dirty="0">
                <a:latin typeface="HelveticaNeueLT Std" panose="020B0604020202020204"/>
              </a:rPr>
              <a:t>Fundraising targets:</a:t>
            </a:r>
            <a:r>
              <a:rPr lang="en-GB" sz="1600" dirty="0">
                <a:latin typeface="HelveticaNeueLT Std" panose="020B0604020202020204"/>
              </a:rPr>
              <a:t> Accountable for meeting income (Corporate, Expedition, Individual Giving and Fundraising Campaigns) &amp; ROI targets (budget &amp; business plan)</a:t>
            </a:r>
          </a:p>
          <a:p>
            <a:pPr marL="285750" indent="-285750">
              <a:spcBef>
                <a:spcPts val="300"/>
              </a:spcBef>
              <a:spcAft>
                <a:spcPts val="300"/>
              </a:spcAft>
              <a:buFont typeface="Arial" panose="020B0604020202020204" pitchFamily="34" charset="0"/>
              <a:buChar char="•"/>
            </a:pPr>
            <a:r>
              <a:rPr lang="en-GB" sz="1600" b="1" dirty="0">
                <a:latin typeface="HelveticaNeueLT Std" panose="020B0604020202020204"/>
              </a:rPr>
              <a:t>Pipeline development</a:t>
            </a:r>
            <a:r>
              <a:rPr lang="en-GB" sz="1600" dirty="0">
                <a:latin typeface="HelveticaNeueLT Std" panose="020B0604020202020204"/>
              </a:rPr>
              <a:t> – Ensure that the prospect research systems enable fundraising leads to grow and develop prospect pipelines, as well as identify key connection points to create the maximum value from each prospect</a:t>
            </a:r>
          </a:p>
          <a:p>
            <a:pPr marL="285750" lvl="0" indent="-285750">
              <a:spcBef>
                <a:spcPts val="300"/>
              </a:spcBef>
              <a:spcAft>
                <a:spcPts val="300"/>
              </a:spcAft>
              <a:buFont typeface="Arial" panose="020B0604020202020204" pitchFamily="34" charset="0"/>
              <a:buChar char="•"/>
            </a:pPr>
            <a:r>
              <a:rPr lang="en-GB" sz="1600" b="1" dirty="0">
                <a:latin typeface="HelveticaNeueLT Std" panose="020B0604020202020204"/>
              </a:rPr>
              <a:t>Fundraising products</a:t>
            </a:r>
            <a:r>
              <a:rPr lang="en-GB" sz="1600" dirty="0">
                <a:latin typeface="HelveticaNeueLT Std" panose="020B0604020202020204"/>
              </a:rPr>
              <a:t> - Ensure all fundraising products have effective propositions, materials &amp; pitch. This will include working together with the programme development function of the Programmes and Partnership team to ensure that asks are based on the needs of the primary actors in every programme.</a:t>
            </a:r>
          </a:p>
          <a:p>
            <a:pPr marL="285750" lvl="0" indent="-285750">
              <a:spcBef>
                <a:spcPts val="300"/>
              </a:spcBef>
              <a:spcAft>
                <a:spcPts val="300"/>
              </a:spcAft>
              <a:buFont typeface="Arial" panose="020B0604020202020204" pitchFamily="34" charset="0"/>
              <a:buChar char="•"/>
            </a:pPr>
            <a:r>
              <a:rPr lang="en-GB" sz="1600" b="1" dirty="0">
                <a:latin typeface="HelveticaNeueLT Std" panose="020B0604020202020204"/>
              </a:rPr>
              <a:t>Donor Engagement:</a:t>
            </a:r>
            <a:r>
              <a:rPr lang="en-GB" sz="1600" dirty="0">
                <a:latin typeface="HelveticaNeueLT Std" panose="020B0604020202020204"/>
              </a:rPr>
              <a:t> Establish &amp; manage a system for donor engagement and ensure that all fundraisers meet their relevant engagement &amp; presentation targets;</a:t>
            </a:r>
          </a:p>
          <a:p>
            <a:pPr marL="285750" lvl="0" indent="-285750">
              <a:spcBef>
                <a:spcPts val="300"/>
              </a:spcBef>
              <a:spcAft>
                <a:spcPts val="300"/>
              </a:spcAft>
              <a:buFont typeface="Arial" panose="020B0604020202020204" pitchFamily="34" charset="0"/>
              <a:buChar char="•"/>
            </a:pPr>
            <a:r>
              <a:rPr lang="en-GB" sz="1600" b="1" dirty="0">
                <a:latin typeface="HelveticaNeueLT Std" panose="020B0604020202020204"/>
              </a:rPr>
              <a:t>Major asks:</a:t>
            </a:r>
            <a:r>
              <a:rPr lang="en-GB" sz="1600" dirty="0">
                <a:latin typeface="HelveticaNeueLT Std" panose="020B0604020202020204"/>
              </a:rPr>
              <a:t> Where appropriate, responsible for making major asks in corporate partnerships; volunteering partnerships and high net worth individuals</a:t>
            </a:r>
          </a:p>
          <a:p>
            <a:pPr marL="285750" lvl="0" indent="-285750">
              <a:spcBef>
                <a:spcPts val="300"/>
              </a:spcBef>
              <a:spcAft>
                <a:spcPts val="300"/>
              </a:spcAft>
              <a:buFont typeface="Arial" panose="020B0604020202020204" pitchFamily="34" charset="0"/>
              <a:buChar char="•"/>
            </a:pPr>
            <a:r>
              <a:rPr lang="en-GB" sz="1600" b="1" dirty="0">
                <a:latin typeface="HelveticaNeueLT Std" panose="020B0604020202020204"/>
              </a:rPr>
              <a:t>Expedition:</a:t>
            </a:r>
            <a:r>
              <a:rPr lang="en-GB" sz="1600" dirty="0">
                <a:latin typeface="HelveticaNeueLT Std" panose="020B0604020202020204"/>
              </a:rPr>
              <a:t> Accountable for ensuring that International Volunteer Programmes including Expedition effectively engage young people to take part in our programmes</a:t>
            </a:r>
          </a:p>
        </p:txBody>
      </p:sp>
      <p:sp>
        <p:nvSpPr>
          <p:cNvPr id="8" name="Rectangle 7">
            <a:extLst>
              <a:ext uri="{FF2B5EF4-FFF2-40B4-BE49-F238E27FC236}">
                <a16:creationId xmlns:a16="http://schemas.microsoft.com/office/drawing/2014/main" id="{C0F214E0-2AE7-4FCA-A27F-5C9E80E15E49}"/>
              </a:ext>
            </a:extLst>
          </p:cNvPr>
          <p:cNvSpPr/>
          <p:nvPr/>
        </p:nvSpPr>
        <p:spPr>
          <a:xfrm>
            <a:off x="358775" y="457022"/>
            <a:ext cx="3421062" cy="379591"/>
          </a:xfrm>
          <a:prstGeom prst="rect">
            <a:avLst/>
          </a:prstGeom>
        </p:spPr>
        <p:txBody>
          <a:bodyPr wrap="square">
            <a:spAutoFit/>
          </a:bodyPr>
          <a:lstStyle/>
          <a:p>
            <a:r>
              <a:rPr lang="en-GB" sz="2800" b="1" baseline="30000">
                <a:solidFill>
                  <a:srgbClr val="009A3E"/>
                </a:solidFill>
                <a:latin typeface="HelveticaNeueLT Std" panose="020B0604020202020204" pitchFamily="34" charset="0"/>
              </a:rPr>
              <a:t>Accountabilities continued</a:t>
            </a:r>
            <a:endParaRPr lang="en-GB" b="1" baseline="30000">
              <a:solidFill>
                <a:srgbClr val="000000"/>
              </a:solidFill>
              <a:latin typeface="HelveticaNeueLT Std" panose="020B0604020202020204" pitchFamily="34" charset="0"/>
            </a:endParaRPr>
          </a:p>
        </p:txBody>
      </p:sp>
    </p:spTree>
    <p:extLst>
      <p:ext uri="{BB962C8B-B14F-4D97-AF65-F5344CB8AC3E}">
        <p14:creationId xmlns:p14="http://schemas.microsoft.com/office/powerpoint/2010/main" val="2073784828"/>
      </p:ext>
    </p:extLst>
  </p:cSld>
  <p:clrMapOvr>
    <a:masterClrMapping/>
  </p:clrMapOvr>
</p:sld>
</file>

<file path=ppt/theme/theme1.xml><?xml version="1.0" encoding="utf-8"?>
<a:theme xmlns:a="http://schemas.openxmlformats.org/drawingml/2006/main" name="Office Theme">
  <a:themeElements>
    <a:clrScheme name="Office Theme">
      <a:dk1>
        <a:sysClr val="windowText" lastClr="FFFF00"/>
      </a:dk1>
      <a:lt1>
        <a:sysClr val="window" lastClr="000000"/>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FFFF00"/>
      </a:dk1>
      <a:lt1>
        <a:sysClr val="window" lastClr="000000"/>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f86a65a8cc5c495dbe757462f402f99c xmlns="0cf04781-e9d7-490c-b26b-1c3e76a4d1fe">
      <Terms xmlns="http://schemas.microsoft.com/office/infopath/2007/PartnerControls"/>
    </f86a65a8cc5c495dbe757462f402f99c>
    <TaxCatchAll xmlns="9a3e32a2-456a-40cc-b91b-fdfb21fb7242"/>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9F88645DA434449A3C5033E43EEEE0D" ma:contentTypeVersion="14" ma:contentTypeDescription="Create a new document." ma:contentTypeScope="" ma:versionID="ea1f88a9ddca1535bb88235ef8315942">
  <xsd:schema xmlns:xsd="http://www.w3.org/2001/XMLSchema" xmlns:xs="http://www.w3.org/2001/XMLSchema" xmlns:p="http://schemas.microsoft.com/office/2006/metadata/properties" xmlns:ns2="0cf04781-e9d7-490c-b26b-1c3e76a4d1fe" xmlns:ns3="9a3e32a2-456a-40cc-b91b-fdfb21fb7242" xmlns:ns4="c5ea51e1-94c0-4f16-9c60-3809bccd7b97" targetNamespace="http://schemas.microsoft.com/office/2006/metadata/properties" ma:root="true" ma:fieldsID="8107214567ec7247639f2907348abf2f" ns2:_="" ns3:_="" ns4:_="">
    <xsd:import namespace="0cf04781-e9d7-490c-b26b-1c3e76a4d1fe"/>
    <xsd:import namespace="9a3e32a2-456a-40cc-b91b-fdfb21fb7242"/>
    <xsd:import namespace="c5ea51e1-94c0-4f16-9c60-3809bccd7b97"/>
    <xsd:element name="properties">
      <xsd:complexType>
        <xsd:sequence>
          <xsd:element name="documentManagement">
            <xsd:complexType>
              <xsd:all>
                <xsd:element ref="ns2:f86a65a8cc5c495dbe757462f402f99c" minOccurs="0"/>
                <xsd:element ref="ns3:TaxCatchAll" minOccurs="0"/>
                <xsd:element ref="ns3:SharedWithUsers" minOccurs="0"/>
                <xsd:element ref="ns3:SharedWithDetails" minOccurs="0"/>
                <xsd:element ref="ns4:MediaServiceMetadata" minOccurs="0"/>
                <xsd:element ref="ns4:MediaServiceFastMetadata" minOccurs="0"/>
                <xsd:element ref="ns4:MediaServiceAutoTags" minOccurs="0"/>
                <xsd:element ref="ns4:MediaServiceOCR" minOccurs="0"/>
                <xsd:element ref="ns4:MediaServiceDateTaken" minOccurs="0"/>
                <xsd:element ref="ns4:MediaServiceGenerationTime" minOccurs="0"/>
                <xsd:element ref="ns4:MediaServiceEventHashCode"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cf04781-e9d7-490c-b26b-1c3e76a4d1fe" elementFormDefault="qualified">
    <xsd:import namespace="http://schemas.microsoft.com/office/2006/documentManagement/types"/>
    <xsd:import namespace="http://schemas.microsoft.com/office/infopath/2007/PartnerControls"/>
    <xsd:element name="f86a65a8cc5c495dbe757462f402f99c" ma:index="9" nillable="true" ma:taxonomy="true" ma:internalName="f86a65a8cc5c495dbe757462f402f99c" ma:taxonomyFieldName="Tags" ma:displayName="Tags" ma:readOnly="false" ma:default="" ma:fieldId="{f86a65a8-cc5c-495d-be75-7462f402f99c}" ma:taxonomyMulti="true" ma:sspId="c4be2367-f7e0-46a3-bc58-2372afc34e4b" ma:termSetId="c29e7eb8-b700-406c-ae39-b31aba0e3653"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9a3e32a2-456a-40cc-b91b-fdfb21fb7242" elementFormDefault="qualified">
    <xsd:import namespace="http://schemas.microsoft.com/office/2006/documentManagement/types"/>
    <xsd:import namespace="http://schemas.microsoft.com/office/infopath/2007/PartnerControls"/>
    <xsd:element name="TaxCatchAll" ma:index="10" nillable="true" ma:displayName="Taxonomy Catch All Column" ma:description="" ma:hidden="true" ma:list="{82b16b69-ae33-4442-ad37-bb380e779172}" ma:internalName="TaxCatchAll" ma:showField="CatchAllData" ma:web="9a3e32a2-456a-40cc-b91b-fdfb21fb7242">
      <xsd:complexType>
        <xsd:complexContent>
          <xsd:extension base="dms:MultiChoiceLookup">
            <xsd:sequence>
              <xsd:element name="Value" type="dms:Lookup" maxOccurs="unbounded" minOccurs="0" nillable="true"/>
            </xsd:sequence>
          </xsd:extension>
        </xsd:complexContent>
      </xsd:complexType>
    </xsd:element>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c5ea51e1-94c0-4f16-9c60-3809bccd7b97" elementFormDefault="qualified">
    <xsd:import namespace="http://schemas.microsoft.com/office/2006/documentManagement/types"/>
    <xsd:import namespace="http://schemas.microsoft.com/office/infopath/2007/PartnerControls"/>
    <xsd:element name="MediaServiceMetadata" ma:index="13" nillable="true" ma:displayName="MediaServiceMetadata" ma:hidden="true" ma:internalName="MediaServiceMetadata" ma:readOnly="true">
      <xsd:simpleType>
        <xsd:restriction base="dms:Note"/>
      </xsd:simpleType>
    </xsd:element>
    <xsd:element name="MediaServiceFastMetadata" ma:index="14" nillable="true" ma:displayName="MediaServiceFastMetadata" ma:hidden="true" ma:internalName="MediaServiceFastMetadata" ma:readOnly="true">
      <xsd:simpleType>
        <xsd:restriction base="dms:Note"/>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DateTaken" ma:index="17" nillable="true" ma:displayName="MediaServiceDateTaken" ma:hidden="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14783AF-CC46-4423-9B4F-AA7D6B0B6D03}">
  <ds:schemaRefs>
    <ds:schemaRef ds:uri="http://schemas.microsoft.com/sharepoint/v3/contenttype/forms"/>
  </ds:schemaRefs>
</ds:datastoreItem>
</file>

<file path=customXml/itemProps2.xml><?xml version="1.0" encoding="utf-8"?>
<ds:datastoreItem xmlns:ds="http://schemas.openxmlformats.org/officeDocument/2006/customXml" ds:itemID="{02F1A8D3-4DA1-44E4-B3C7-F31D9047B5D6}">
  <ds:schemaRefs>
    <ds:schemaRef ds:uri="c5ea51e1-94c0-4f16-9c60-3809bccd7b97"/>
    <ds:schemaRef ds:uri="http://purl.org/dc/elements/1.1/"/>
    <ds:schemaRef ds:uri="0cf04781-e9d7-490c-b26b-1c3e76a4d1fe"/>
    <ds:schemaRef ds:uri="http://schemas.microsoft.com/office/2006/metadata/properties"/>
    <ds:schemaRef ds:uri="http://purl.org/dc/terms/"/>
    <ds:schemaRef ds:uri="http://schemas.microsoft.com/office/infopath/2007/PartnerControls"/>
    <ds:schemaRef ds:uri="http://schemas.openxmlformats.org/package/2006/metadata/core-properties"/>
    <ds:schemaRef ds:uri="http://schemas.microsoft.com/office/2006/documentManagement/types"/>
    <ds:schemaRef ds:uri="9a3e32a2-456a-40cc-b91b-fdfb21fb7242"/>
    <ds:schemaRef ds:uri="http://www.w3.org/XML/1998/namespace"/>
    <ds:schemaRef ds:uri="http://purl.org/dc/dcmitype/"/>
  </ds:schemaRefs>
</ds:datastoreItem>
</file>

<file path=customXml/itemProps3.xml><?xml version="1.0" encoding="utf-8"?>
<ds:datastoreItem xmlns:ds="http://schemas.openxmlformats.org/officeDocument/2006/customXml" ds:itemID="{7EDC42E4-FC38-4E93-8C95-2AB7317E031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cf04781-e9d7-490c-b26b-1c3e76a4d1fe"/>
    <ds:schemaRef ds:uri="9a3e32a2-456a-40cc-b91b-fdfb21fb7242"/>
    <ds:schemaRef ds:uri="c5ea51e1-94c0-4f16-9c60-3809bccd7b9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418</TotalTime>
  <Words>3222</Words>
  <Application>Microsoft Office PowerPoint</Application>
  <PresentationFormat>Custom</PresentationFormat>
  <Paragraphs>236</Paragraphs>
  <Slides>14</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14</vt:i4>
      </vt:variant>
    </vt:vector>
  </HeadingPairs>
  <TitlesOfParts>
    <vt:vector size="21" baseType="lpstr">
      <vt:lpstr>Arial</vt:lpstr>
      <vt:lpstr>Calibri</vt:lpstr>
      <vt:lpstr>Calibri Light</vt:lpstr>
      <vt:lpstr>Helvetica Neue</vt:lpstr>
      <vt:lpstr>HelveticaNeueLT Std</vt:lpstr>
      <vt:lpstr>Symbol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Raleigh International</dc:creator>
  <cp:lastModifiedBy>Graham Drew</cp:lastModifiedBy>
  <cp:revision>23</cp:revision>
  <cp:lastPrinted>2019-05-23T19:35:04Z</cp:lastPrinted>
  <dcterms:created xsi:type="dcterms:W3CDTF">2019-05-02T09:07:22Z</dcterms:created>
  <dcterms:modified xsi:type="dcterms:W3CDTF">2020-03-12T10:06:47Z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0x01010079F88645DA434449A3C5033E43EEEE0D</vt:lpwstr>
  </property>
  <property fmtid="{D5CDD505-2E9C-101B-9397-08002B2CF9AE}" pid="3" name="Tags">
    <vt:lpwstr/>
  </property>
</Properties>
</file>