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48" r:id="rId4"/>
  </p:sldMasterIdLst>
  <p:notesMasterIdLst>
    <p:notesMasterId r:id="rId18"/>
  </p:notesMasterIdLst>
  <p:handoutMasterIdLst>
    <p:handoutMasterId r:id="rId19"/>
  </p:handoutMasterIdLst>
  <p:sldIdLst>
    <p:sldId id="258" r:id="rId5"/>
    <p:sldId id="265" r:id="rId6"/>
    <p:sldId id="272" r:id="rId7"/>
    <p:sldId id="305" r:id="rId8"/>
    <p:sldId id="306" r:id="rId9"/>
    <p:sldId id="307" r:id="rId10"/>
    <p:sldId id="308" r:id="rId11"/>
    <p:sldId id="292" r:id="rId12"/>
    <p:sldId id="282" r:id="rId13"/>
    <p:sldId id="311" r:id="rId14"/>
    <p:sldId id="287" r:id="rId15"/>
    <p:sldId id="310" r:id="rId16"/>
    <p:sldId id="309" r:id="rId17"/>
  </p:sldIdLst>
  <p:sldSz cx="12192000" cy="6858000"/>
  <p:notesSz cx="6858000" cy="9144000"/>
  <p:embeddedFontLst>
    <p:embeddedFont>
      <p:font typeface="Arial Rounded MT Bold" panose="020F0704030504030204" pitchFamily="34" charset="0"/>
      <p:regular r:id="rId20"/>
    </p:embeddedFont>
    <p:embeddedFont>
      <p:font typeface="Avenir Next LT Pro" panose="020B0504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Speak Pro" panose="020B0504020101020102"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249" autoAdjust="0"/>
  </p:normalViewPr>
  <p:slideViewPr>
    <p:cSldViewPr snapToGrid="0">
      <p:cViewPr varScale="1">
        <p:scale>
          <a:sx n="72" d="100"/>
          <a:sy n="72" d="100"/>
        </p:scale>
        <p:origin x="660" y="78"/>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2800" b="1" dirty="0">
                <a:solidFill>
                  <a:schemeClr val="bg1"/>
                </a:solidFill>
              </a:rPr>
              <a:t>Current</a:t>
            </a:r>
            <a:r>
              <a:rPr lang="en-GB" sz="2800" b="1" baseline="0" dirty="0">
                <a:solidFill>
                  <a:schemeClr val="bg1"/>
                </a:solidFill>
              </a:rPr>
              <a:t> and potential </a:t>
            </a:r>
            <a:endParaRPr lang="en-GB" sz="2800" b="1"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Now</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357-4A03-8464-1AB6BF2201D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 giving</c:v>
                </c:pt>
                <c:pt idx="1">
                  <c:v>Contactless</c:v>
                </c:pt>
                <c:pt idx="2">
                  <c:v>Stengthening community links</c:v>
                </c:pt>
                <c:pt idx="3">
                  <c:v>Hall hire</c:v>
                </c:pt>
              </c:strCache>
            </c:strRef>
          </c:cat>
          <c:val>
            <c:numRef>
              <c:f>Sheet1!$B$2:$B$5</c:f>
              <c:numCache>
                <c:formatCode>General</c:formatCode>
                <c:ptCount val="4"/>
                <c:pt idx="0">
                  <c:v>18910</c:v>
                </c:pt>
                <c:pt idx="1">
                  <c:v>7988</c:v>
                </c:pt>
                <c:pt idx="2">
                  <c:v>3500</c:v>
                </c:pt>
                <c:pt idx="3">
                  <c:v>700</c:v>
                </c:pt>
              </c:numCache>
            </c:numRef>
          </c:val>
          <c:extLst>
            <c:ext xmlns:c16="http://schemas.microsoft.com/office/drawing/2014/chart" uri="{C3380CC4-5D6E-409C-BE32-E72D297353CC}">
              <c16:uniqueId val="{00000000-4357-4A03-8464-1AB6BF2201DD}"/>
            </c:ext>
          </c:extLst>
        </c:ser>
        <c:ser>
          <c:idx val="1"/>
          <c:order val="1"/>
          <c:tx>
            <c:strRef>
              <c:f>Sheet1!$C$1</c:f>
              <c:strCache>
                <c:ptCount val="1"/>
                <c:pt idx="0">
                  <c:v>After MINT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 giving</c:v>
                </c:pt>
                <c:pt idx="1">
                  <c:v>Contactless</c:v>
                </c:pt>
                <c:pt idx="2">
                  <c:v>Stengthening community links</c:v>
                </c:pt>
                <c:pt idx="3">
                  <c:v>Hall hire</c:v>
                </c:pt>
              </c:strCache>
            </c:strRef>
          </c:cat>
          <c:val>
            <c:numRef>
              <c:f>Sheet1!$C$2:$C$5</c:f>
              <c:numCache>
                <c:formatCode>General</c:formatCode>
                <c:ptCount val="4"/>
                <c:pt idx="0">
                  <c:v>24204.799999999999</c:v>
                </c:pt>
                <c:pt idx="1">
                  <c:v>19988</c:v>
                </c:pt>
              </c:numCache>
            </c:numRef>
          </c:val>
          <c:extLst>
            <c:ext xmlns:c16="http://schemas.microsoft.com/office/drawing/2014/chart" uri="{C3380CC4-5D6E-409C-BE32-E72D297353CC}">
              <c16:uniqueId val="{00000001-4357-4A03-8464-1AB6BF2201DD}"/>
            </c:ext>
          </c:extLst>
        </c:ser>
        <c:ser>
          <c:idx val="2"/>
          <c:order val="2"/>
          <c:tx>
            <c:strRef>
              <c:f>Sheet1!$D$1</c:f>
              <c:strCache>
                <c:ptCount val="1"/>
                <c:pt idx="0">
                  <c:v>After community outreach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Regular giving</c:v>
                </c:pt>
                <c:pt idx="1">
                  <c:v>Contactless</c:v>
                </c:pt>
                <c:pt idx="2">
                  <c:v>Stengthening community links</c:v>
                </c:pt>
                <c:pt idx="3">
                  <c:v>Hall hire</c:v>
                </c:pt>
              </c:strCache>
            </c:strRef>
          </c:cat>
          <c:val>
            <c:numRef>
              <c:f>Sheet1!$D$2:$D$5</c:f>
              <c:numCache>
                <c:formatCode>General</c:formatCode>
                <c:ptCount val="4"/>
                <c:pt idx="2">
                  <c:v>5000</c:v>
                </c:pt>
                <c:pt idx="3">
                  <c:v>2400</c:v>
                </c:pt>
              </c:numCache>
            </c:numRef>
          </c:val>
          <c:extLst>
            <c:ext xmlns:c16="http://schemas.microsoft.com/office/drawing/2014/chart" uri="{C3380CC4-5D6E-409C-BE32-E72D297353CC}">
              <c16:uniqueId val="{00000002-4357-4A03-8464-1AB6BF2201DD}"/>
            </c:ext>
          </c:extLst>
        </c:ser>
        <c:dLbls>
          <c:dLblPos val="outEnd"/>
          <c:showLegendKey val="0"/>
          <c:showVal val="1"/>
          <c:showCatName val="0"/>
          <c:showSerName val="0"/>
          <c:showPercent val="0"/>
          <c:showBubbleSize val="0"/>
        </c:dLbls>
        <c:gapWidth val="219"/>
        <c:overlap val="-27"/>
        <c:axId val="464896192"/>
        <c:axId val="113182464"/>
      </c:barChart>
      <c:catAx>
        <c:axId val="46489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13182464"/>
        <c:crosses val="autoZero"/>
        <c:auto val="1"/>
        <c:lblAlgn val="ctr"/>
        <c:lblOffset val="100"/>
        <c:noMultiLvlLbl val="0"/>
      </c:catAx>
      <c:valAx>
        <c:axId val="1131824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46489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0.66405</cdr:x>
      <cdr:y>0.13865</cdr:y>
    </cdr:from>
    <cdr:to>
      <cdr:x>1</cdr:x>
      <cdr:y>0.44925</cdr:y>
    </cdr:to>
    <cdr:sp macro="" textlink="">
      <cdr:nvSpPr>
        <cdr:cNvPr id="2" name="TextBox 1">
          <a:extLst xmlns:a="http://schemas.openxmlformats.org/drawingml/2006/main">
            <a:ext uri="{FF2B5EF4-FFF2-40B4-BE49-F238E27FC236}">
              <a16:creationId xmlns:a16="http://schemas.microsoft.com/office/drawing/2014/main" id="{4867E11B-2614-46F6-9A8E-407CBB9046E2}"/>
            </a:ext>
          </a:extLst>
        </cdr:cNvPr>
        <cdr:cNvSpPr txBox="1"/>
      </cdr:nvSpPr>
      <cdr:spPr>
        <a:xfrm xmlns:a="http://schemas.openxmlformats.org/drawingml/2006/main">
          <a:off x="5997321" y="751325"/>
          <a:ext cx="3034135" cy="1683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bg1"/>
              </a:solidFill>
            </a:rPr>
            <a:t>Current £31.098.00</a:t>
          </a:r>
        </a:p>
        <a:p xmlns:a="http://schemas.openxmlformats.org/drawingml/2006/main">
          <a:r>
            <a:rPr lang="en-GB" sz="2400" b="1" dirty="0">
              <a:solidFill>
                <a:schemeClr val="bg1"/>
              </a:solidFill>
            </a:rPr>
            <a:t>Future   £51,592.80</a:t>
          </a:r>
        </a:p>
        <a:p xmlns:a="http://schemas.openxmlformats.org/drawingml/2006/main">
          <a:r>
            <a:rPr lang="en-GB" sz="2400" b="1" dirty="0">
              <a:solidFill>
                <a:schemeClr val="bg1"/>
              </a:solidFill>
            </a:rPr>
            <a:t>=65% increase in income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10/28/2021</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10/28/2021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10/28/2021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10/28/2021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10/28/2021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10/28/2021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10/28/2021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10/28/2021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10/28/2021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10/28/2021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10/28/2021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10/28/2021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10/28/2021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10/28/2021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10/28/2021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10/28/2021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10/28/2021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10/28/2021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10/28/2021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10/28/2021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10/28/2021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10/28/2021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10/28/2021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10/28/2021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10/28/2021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10/28/2021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10/28/2021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10/28/2021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10/28/2021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10/28/2021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10/28/2021</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10/28/2021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10/28/2021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10/28/2021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10/28/2021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10/28/2021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10/28/2021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10/28/2021</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3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p:txBody>
          <a:bodyPr>
            <a:normAutofit fontScale="90000"/>
          </a:bodyPr>
          <a:lstStyle/>
          <a:p>
            <a:r>
              <a:rPr lang="en-US" dirty="0"/>
              <a:t>St Mary’s Advisory Meeting</a:t>
            </a:r>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lstStyle/>
          <a:p>
            <a:r>
              <a:rPr lang="en-US" dirty="0"/>
              <a:t>Julie Marker with PPC</a:t>
            </a:r>
          </a:p>
        </p:txBody>
      </p:sp>
      <p:sp>
        <p:nvSpPr>
          <p:cNvPr id="4" name="Text Placeholder 3">
            <a:extLst>
              <a:ext uri="{FF2B5EF4-FFF2-40B4-BE49-F238E27FC236}">
                <a16:creationId xmlns:a16="http://schemas.microsoft.com/office/drawing/2014/main" id="{42484CCC-9AB9-41BA-BF31-C9CA5A121895}"/>
              </a:ext>
            </a:extLst>
          </p:cNvPr>
          <p:cNvSpPr>
            <a:spLocks noGrp="1"/>
          </p:cNvSpPr>
          <p:nvPr>
            <p:ph type="body" sz="quarter" idx="14"/>
          </p:nvPr>
        </p:nvSpPr>
        <p:spPr>
          <a:xfrm>
            <a:off x="9250017" y="1013969"/>
            <a:ext cx="1626531" cy="601840"/>
          </a:xfrm>
        </p:spPr>
        <p:txBody>
          <a:bodyPr>
            <a:normAutofit fontScale="92500"/>
          </a:bodyPr>
          <a:lstStyle/>
          <a:p>
            <a:r>
              <a:rPr lang="en-US" dirty="0"/>
              <a:t>29.10.21</a:t>
            </a:r>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9CBC2-443A-47C0-8865-2B044016CD99}"/>
              </a:ext>
            </a:extLst>
          </p:cNvPr>
          <p:cNvSpPr>
            <a:spLocks noGrp="1"/>
          </p:cNvSpPr>
          <p:nvPr>
            <p:ph type="ctrTitle"/>
          </p:nvPr>
        </p:nvSpPr>
        <p:spPr/>
        <p:txBody>
          <a:bodyPr/>
          <a:lstStyle/>
          <a:p>
            <a:r>
              <a:rPr lang="en-GB" dirty="0"/>
              <a:t>Time, Talent, Treasure</a:t>
            </a:r>
          </a:p>
        </p:txBody>
      </p:sp>
      <p:sp>
        <p:nvSpPr>
          <p:cNvPr id="4" name="Footer Placeholder 3">
            <a:extLst>
              <a:ext uri="{FF2B5EF4-FFF2-40B4-BE49-F238E27FC236}">
                <a16:creationId xmlns:a16="http://schemas.microsoft.com/office/drawing/2014/main" id="{3F11400C-B479-4172-A571-8AB1962F48C7}"/>
              </a:ext>
            </a:extLst>
          </p:cNvPr>
          <p:cNvSpPr>
            <a:spLocks noGrp="1"/>
          </p:cNvSpPr>
          <p:nvPr>
            <p:ph type="ftr" sz="quarter" idx="11"/>
          </p:nvPr>
        </p:nvSpPr>
        <p:spPr>
          <a:xfrm>
            <a:off x="1812758" y="6161099"/>
            <a:ext cx="5377964" cy="365125"/>
          </a:xfrm>
        </p:spPr>
        <p:txBody>
          <a:bodyPr/>
          <a:lstStyle/>
          <a:p>
            <a:r>
              <a:rPr lang="en-US" sz="1600" b="1" dirty="0">
                <a:highlight>
                  <a:srgbClr val="000000"/>
                </a:highlight>
              </a:rPr>
              <a:t>Contactless mechanisms will enable people to donate</a:t>
            </a:r>
            <a:endParaRPr lang="en-US" sz="1600" b="1" noProof="0" dirty="0">
              <a:highlight>
                <a:srgbClr val="000000"/>
              </a:highlight>
            </a:endParaRPr>
          </a:p>
        </p:txBody>
      </p:sp>
      <p:sp>
        <p:nvSpPr>
          <p:cNvPr id="5" name="Slide Number Placeholder 4">
            <a:extLst>
              <a:ext uri="{FF2B5EF4-FFF2-40B4-BE49-F238E27FC236}">
                <a16:creationId xmlns:a16="http://schemas.microsoft.com/office/drawing/2014/main" id="{FDBE4C3C-0347-4711-82FF-C5F7E55E5818}"/>
              </a:ext>
            </a:extLst>
          </p:cNvPr>
          <p:cNvSpPr>
            <a:spLocks noGrp="1"/>
          </p:cNvSpPr>
          <p:nvPr>
            <p:ph type="sldNum" sz="quarter" idx="12"/>
          </p:nvPr>
        </p:nvSpPr>
        <p:spPr/>
        <p:txBody>
          <a:bodyPr/>
          <a:lstStyle/>
          <a:p>
            <a:fld id="{95CBEC59-7FF9-4688-98DF-89832A0C9025}" type="slidenum">
              <a:rPr lang="en-US" noProof="0" smtClean="0"/>
              <a:t>10</a:t>
            </a:fld>
            <a:endParaRPr lang="en-US" noProof="0"/>
          </a:p>
        </p:txBody>
      </p:sp>
      <p:sp>
        <p:nvSpPr>
          <p:cNvPr id="7" name="TextBox 6">
            <a:extLst>
              <a:ext uri="{FF2B5EF4-FFF2-40B4-BE49-F238E27FC236}">
                <a16:creationId xmlns:a16="http://schemas.microsoft.com/office/drawing/2014/main" id="{E3EA8D2B-1560-44E2-873E-3A4B4BAC6D7F}"/>
              </a:ext>
            </a:extLst>
          </p:cNvPr>
          <p:cNvSpPr txBox="1"/>
          <p:nvPr/>
        </p:nvSpPr>
        <p:spPr>
          <a:xfrm>
            <a:off x="225083" y="329529"/>
            <a:ext cx="11830929" cy="4247317"/>
          </a:xfrm>
          <a:prstGeom prst="rect">
            <a:avLst/>
          </a:prstGeom>
          <a:noFill/>
        </p:spPr>
        <p:txBody>
          <a:bodyPr wrap="square" rtlCol="0">
            <a:spAutoFit/>
          </a:bodyPr>
          <a:lstStyle/>
          <a:p>
            <a:r>
              <a:rPr lang="en-GB" b="1" dirty="0">
                <a:latin typeface="Arial Rounded MT Bold" panose="020F0704030504030204" pitchFamily="34" charset="0"/>
              </a:rPr>
              <a:t>1. Connect with community through inviting them to share their local photographs, if in the church or hall even better! Invite them to share their story around it.</a:t>
            </a:r>
          </a:p>
          <a:p>
            <a:r>
              <a:rPr lang="en-GB" b="1" dirty="0">
                <a:latin typeface="Arial Rounded MT Bold" panose="020F0704030504030204" pitchFamily="34" charset="0"/>
              </a:rPr>
              <a:t>Purpose – Connect Church with community</a:t>
            </a:r>
          </a:p>
          <a:p>
            <a:r>
              <a:rPr lang="en-GB" b="1" dirty="0">
                <a:latin typeface="Arial Rounded MT Bold" panose="020F0704030504030204" pitchFamily="34" charset="0"/>
              </a:rPr>
              <a:t>Then - With permission, compile into a booklet to be distributed later.</a:t>
            </a:r>
          </a:p>
          <a:p>
            <a:r>
              <a:rPr lang="en-GB" b="1" dirty="0">
                <a:latin typeface="Arial Rounded MT Bold" panose="020F0704030504030204" pitchFamily="34" charset="0"/>
              </a:rPr>
              <a:t>Purpose – Reminder of the positive presence of the church.</a:t>
            </a:r>
          </a:p>
          <a:p>
            <a:endParaRPr lang="en-GB" b="1" dirty="0">
              <a:latin typeface="Arial Rounded MT Bold" panose="020F0704030504030204" pitchFamily="34" charset="0"/>
            </a:endParaRPr>
          </a:p>
          <a:p>
            <a:r>
              <a:rPr lang="en-GB" b="1" dirty="0">
                <a:latin typeface="Arial Rounded MT Bold" panose="020F0704030504030204" pitchFamily="34" charset="0"/>
              </a:rPr>
              <a:t>2. Plan a ‘re-use’ day </a:t>
            </a:r>
          </a:p>
          <a:p>
            <a:r>
              <a:rPr lang="en-GB" b="1" dirty="0">
                <a:latin typeface="Arial Rounded MT Bold" panose="020F0704030504030204" pitchFamily="34" charset="0"/>
              </a:rPr>
              <a:t>Purpose - to demonstrate a commitment to the environment and sustainability.</a:t>
            </a:r>
          </a:p>
          <a:p>
            <a:r>
              <a:rPr lang="en-GB" b="1" dirty="0">
                <a:latin typeface="Arial Rounded MT Bold" panose="020F0704030504030204" pitchFamily="34" charset="0"/>
              </a:rPr>
              <a:t>Then - organise a ‘donate three items’ Clothing, toys or household – the sale of the items will be donated to a local charity. We sell items for reasonable prices and donate unsold items to charity shop.</a:t>
            </a:r>
          </a:p>
          <a:p>
            <a:endParaRPr lang="en-GB" b="1" dirty="0">
              <a:latin typeface="Arial Rounded MT Bold" panose="020F0704030504030204" pitchFamily="34" charset="0"/>
            </a:endParaRPr>
          </a:p>
          <a:p>
            <a:r>
              <a:rPr lang="en-GB" b="1" dirty="0">
                <a:latin typeface="Arial Rounded MT Bold" panose="020F0704030504030204" pitchFamily="34" charset="0"/>
              </a:rPr>
              <a:t>3. Plan a digital market day for local businesses’ to showcase their products</a:t>
            </a:r>
          </a:p>
          <a:p>
            <a:r>
              <a:rPr lang="en-GB" b="1" dirty="0">
                <a:latin typeface="Arial Rounded MT Bold" panose="020F0704030504030204" pitchFamily="34" charset="0"/>
              </a:rPr>
              <a:t>Purpose – To connect with people and organisations in our community</a:t>
            </a:r>
          </a:p>
          <a:p>
            <a:r>
              <a:rPr lang="en-GB" b="1" dirty="0">
                <a:latin typeface="Arial Rounded MT Bold" panose="020F0704030504030204" pitchFamily="34" charset="0"/>
              </a:rPr>
              <a:t>Then – Ask them to donate one item (they don’t pay for a ‘stand’) and run a silent auction in aid of a specific Church need. Follow up with a celebration of their generosity.</a:t>
            </a:r>
          </a:p>
        </p:txBody>
      </p:sp>
    </p:spTree>
    <p:extLst>
      <p:ext uri="{BB962C8B-B14F-4D97-AF65-F5344CB8AC3E}">
        <p14:creationId xmlns:p14="http://schemas.microsoft.com/office/powerpoint/2010/main" val="772881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A343C544-5441-4A85-91EB-D950E827E737}"/>
              </a:ext>
            </a:extLst>
          </p:cNvPr>
          <p:cNvGraphicFramePr/>
          <p:nvPr>
            <p:extLst>
              <p:ext uri="{D42A27DB-BD31-4B8C-83A1-F6EECF244321}">
                <p14:modId xmlns:p14="http://schemas.microsoft.com/office/powerpoint/2010/main" val="1168830008"/>
              </p:ext>
            </p:extLst>
          </p:nvPr>
        </p:nvGraphicFramePr>
        <p:xfrm>
          <a:off x="1702191" y="719666"/>
          <a:ext cx="9031457"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8773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0926-D8E4-4FD3-AC1C-802F9699C54B}"/>
              </a:ext>
            </a:extLst>
          </p:cNvPr>
          <p:cNvSpPr>
            <a:spLocks noGrp="1"/>
          </p:cNvSpPr>
          <p:nvPr>
            <p:ph type="ctrTitle"/>
          </p:nvPr>
        </p:nvSpPr>
        <p:spPr/>
        <p:txBody>
          <a:bodyPr/>
          <a:lstStyle/>
          <a:p>
            <a:r>
              <a:rPr lang="en-GB" dirty="0"/>
              <a:t>Purpose – Mission, Ministry and Purpose</a:t>
            </a:r>
          </a:p>
        </p:txBody>
      </p:sp>
      <p:sp>
        <p:nvSpPr>
          <p:cNvPr id="3" name="Subtitle 2">
            <a:extLst>
              <a:ext uri="{FF2B5EF4-FFF2-40B4-BE49-F238E27FC236}">
                <a16:creationId xmlns:a16="http://schemas.microsoft.com/office/drawing/2014/main" id="{C3B69085-8426-4EB5-AE09-9273D0719713}"/>
              </a:ext>
            </a:extLst>
          </p:cNvPr>
          <p:cNvSpPr>
            <a:spLocks noGrp="1"/>
          </p:cNvSpPr>
          <p:nvPr>
            <p:ph type="subTitle" idx="1"/>
          </p:nvPr>
        </p:nvSpPr>
        <p:spPr/>
        <p:txBody>
          <a:bodyPr>
            <a:noAutofit/>
          </a:bodyPr>
          <a:lstStyle/>
          <a:p>
            <a:r>
              <a:rPr lang="en-GB" sz="2000" dirty="0"/>
              <a:t>Blessing each other and our community</a:t>
            </a:r>
          </a:p>
          <a:p>
            <a:r>
              <a:rPr lang="en-GB" sz="2000" dirty="0"/>
              <a:t>Light and hope</a:t>
            </a:r>
          </a:p>
          <a:p>
            <a:r>
              <a:rPr lang="en-GB" sz="2000" dirty="0"/>
              <a:t>Supportive</a:t>
            </a:r>
          </a:p>
          <a:p>
            <a:r>
              <a:rPr lang="en-GB" sz="2000" dirty="0"/>
              <a:t>Spirit of Generosity</a:t>
            </a:r>
          </a:p>
        </p:txBody>
      </p:sp>
      <p:sp>
        <p:nvSpPr>
          <p:cNvPr id="5" name="TextBox 4">
            <a:extLst>
              <a:ext uri="{FF2B5EF4-FFF2-40B4-BE49-F238E27FC236}">
                <a16:creationId xmlns:a16="http://schemas.microsoft.com/office/drawing/2014/main" id="{394D402C-B39B-45CD-9F41-55D410B51820}"/>
              </a:ext>
            </a:extLst>
          </p:cNvPr>
          <p:cNvSpPr txBox="1"/>
          <p:nvPr/>
        </p:nvSpPr>
        <p:spPr>
          <a:xfrm>
            <a:off x="357810" y="4704521"/>
            <a:ext cx="10721008" cy="2031325"/>
          </a:xfrm>
          <a:prstGeom prst="rect">
            <a:avLst/>
          </a:prstGeom>
          <a:noFill/>
        </p:spPr>
        <p:txBody>
          <a:bodyPr wrap="square" rtlCol="0">
            <a:spAutoFit/>
          </a:bodyPr>
          <a:lstStyle/>
          <a:p>
            <a:r>
              <a:rPr lang="en-GB" i="1"/>
              <a:t>“Is not this the kind of fasting I have chosen: to loose the chains of injustice and untie the cords of the yoke, to set the oppressed free and break every yoke? Is it not to share your food with the hungry and to provide the poor wanderer with shelter?... If you do away with the yoke of oppression, with the pointing finger and malicious talk, and if you spend yourselves on behalf of the hungry and satisfy the needs of the oppressed, then your light will rise in the darkness and your night will become like the noonday. The Lord will guide you always.”</a:t>
            </a:r>
            <a:br>
              <a:rPr lang="en-GB"/>
            </a:br>
            <a:br>
              <a:rPr lang="en-GB"/>
            </a:br>
            <a:r>
              <a:rPr lang="en-GB" b="1"/>
              <a:t>– Isaiah 58, 6-11 (NIV)</a:t>
            </a:r>
            <a:endParaRPr lang="en-GB" dirty="0"/>
          </a:p>
        </p:txBody>
      </p:sp>
    </p:spTree>
    <p:extLst>
      <p:ext uri="{BB962C8B-B14F-4D97-AF65-F5344CB8AC3E}">
        <p14:creationId xmlns:p14="http://schemas.microsoft.com/office/powerpoint/2010/main" val="50651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D7F7-5980-4904-AAE5-3CF73541E0BB}"/>
              </a:ext>
            </a:extLst>
          </p:cNvPr>
          <p:cNvSpPr>
            <a:spLocks noGrp="1"/>
          </p:cNvSpPr>
          <p:nvPr>
            <p:ph type="title"/>
          </p:nvPr>
        </p:nvSpPr>
        <p:spPr>
          <a:xfrm>
            <a:off x="2332381" y="1798039"/>
            <a:ext cx="8184365" cy="1325563"/>
          </a:xfrm>
        </p:spPr>
        <p:txBody>
          <a:bodyPr>
            <a:normAutofit fontScale="90000"/>
          </a:bodyPr>
          <a:lstStyle/>
          <a:p>
            <a:pPr algn="ctr"/>
            <a:r>
              <a:rPr lang="en-GB" sz="6000" dirty="0"/>
              <a:t>Thank you</a:t>
            </a:r>
            <a:br>
              <a:rPr lang="en-GB" sz="6000" dirty="0"/>
            </a:br>
            <a:r>
              <a:rPr lang="en-GB" sz="6000" dirty="0"/>
              <a:t>How can I support you?</a:t>
            </a:r>
          </a:p>
        </p:txBody>
      </p:sp>
    </p:spTree>
    <p:extLst>
      <p:ext uri="{BB962C8B-B14F-4D97-AF65-F5344CB8AC3E}">
        <p14:creationId xmlns:p14="http://schemas.microsoft.com/office/powerpoint/2010/main" val="254634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622852"/>
            <a:ext cx="4143555" cy="2614055"/>
          </a:xfrm>
        </p:spPr>
        <p:txBody>
          <a:bodyPr>
            <a:normAutofit/>
          </a:bodyPr>
          <a:lstStyle/>
          <a:p>
            <a:r>
              <a:rPr lang="en-US" dirty="0"/>
              <a:t>Remind</a:t>
            </a:r>
            <a:br>
              <a:rPr lang="en-US" dirty="0"/>
            </a:br>
            <a:r>
              <a:rPr lang="en-US" dirty="0"/>
              <a:t>Reflect</a:t>
            </a:r>
            <a:br>
              <a:rPr lang="en-US" dirty="0"/>
            </a:br>
            <a:r>
              <a:rPr lang="en-US" dirty="0"/>
              <a:t>Respond</a:t>
            </a: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normAutofit fontScale="25000" lnSpcReduction="20000"/>
          </a:bodyPr>
          <a:lstStyle/>
          <a:p>
            <a:r>
              <a:rPr lang="en-US" sz="14400" dirty="0"/>
              <a:t>Mission and Ministry</a:t>
            </a:r>
          </a:p>
          <a:p>
            <a:endParaRPr lang="en-US" sz="14400" dirty="0"/>
          </a:p>
          <a:p>
            <a:r>
              <a:rPr lang="en-US" sz="14400" dirty="0"/>
              <a:t>For such a time as this…</a:t>
            </a:r>
          </a:p>
          <a:p>
            <a:endParaRPr lang="en-US" sz="4400" dirty="0"/>
          </a:p>
        </p:txBody>
      </p:sp>
      <p:pic>
        <p:nvPicPr>
          <p:cNvPr id="11" name="Picture 10">
            <a:extLst>
              <a:ext uri="{FF2B5EF4-FFF2-40B4-BE49-F238E27FC236}">
                <a16:creationId xmlns:a16="http://schemas.microsoft.com/office/drawing/2014/main" id="{4E8C7D48-2557-4933-9254-9BA9189404A1}"/>
              </a:ext>
            </a:extLst>
          </p:cNvPr>
          <p:cNvPicPr>
            <a:picLocks noChangeAspect="1"/>
          </p:cNvPicPr>
          <p:nvPr/>
        </p:nvPicPr>
        <p:blipFill>
          <a:blip r:embed="rId2"/>
          <a:stretch>
            <a:fillRect/>
          </a:stretch>
        </p:blipFill>
        <p:spPr>
          <a:xfrm>
            <a:off x="6520928" y="2590580"/>
            <a:ext cx="5327904" cy="3779520"/>
          </a:xfrm>
          <a:prstGeom prst="rect">
            <a:avLst/>
          </a:prstGeom>
          <a:ln>
            <a:noFill/>
          </a:ln>
          <a:effectLst>
            <a:softEdge rad="112500"/>
          </a:effectLst>
        </p:spPr>
      </p:pic>
    </p:spTree>
    <p:extLst>
      <p:ext uri="{BB962C8B-B14F-4D97-AF65-F5344CB8AC3E}">
        <p14:creationId xmlns:p14="http://schemas.microsoft.com/office/powerpoint/2010/main" val="13729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MINT – </a:t>
            </a:r>
            <a:r>
              <a:rPr lang="en-US" dirty="0">
                <a:highlight>
                  <a:srgbClr val="C0C0C0"/>
                </a:highlight>
              </a:rPr>
              <a:t>Mechanisms</a:t>
            </a:r>
            <a:r>
              <a:rPr lang="en-US" dirty="0"/>
              <a:t>, Impact, Need, Trust.</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normAutofit/>
          </a:bodyPr>
          <a:lstStyle/>
          <a:p>
            <a:r>
              <a:rPr lang="en-US" sz="4400" dirty="0"/>
              <a:t>Mechanisms</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normAutofit fontScale="92500" lnSpcReduction="20000"/>
          </a:bodyPr>
          <a:lstStyle/>
          <a:p>
            <a:pPr marL="0" indent="0">
              <a:buNone/>
            </a:pPr>
            <a:endParaRPr lang="en-US" dirty="0"/>
          </a:p>
          <a:p>
            <a:r>
              <a:rPr lang="en-US" sz="4400" dirty="0"/>
              <a:t>Contactless giving</a:t>
            </a:r>
          </a:p>
          <a:p>
            <a:r>
              <a:rPr lang="en-US" sz="4400" dirty="0"/>
              <a:t>Online giving</a:t>
            </a:r>
          </a:p>
          <a:p>
            <a:r>
              <a:rPr lang="en-US" sz="4400" dirty="0"/>
              <a:t>Gift aid</a:t>
            </a:r>
          </a:p>
          <a:p>
            <a:r>
              <a:rPr lang="en-US" sz="4400" dirty="0"/>
              <a:t>Fair share</a:t>
            </a:r>
          </a:p>
          <a:p>
            <a:pPr marL="0" indent="0">
              <a:buNone/>
            </a:pPr>
            <a:endParaRPr lang="en-US" dirty="0"/>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3</a:t>
            </a:fld>
            <a:endParaRPr lang="en-US" dirty="0"/>
          </a:p>
        </p:txBody>
      </p:sp>
    </p:spTree>
    <p:extLst>
      <p:ext uri="{BB962C8B-B14F-4D97-AF65-F5344CB8AC3E}">
        <p14:creationId xmlns:p14="http://schemas.microsoft.com/office/powerpoint/2010/main" val="263795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MINT – Mechanisms, </a:t>
            </a:r>
            <a:r>
              <a:rPr lang="en-US" dirty="0">
                <a:highlight>
                  <a:srgbClr val="C0C0C0"/>
                </a:highlight>
              </a:rPr>
              <a:t>Impact</a:t>
            </a:r>
            <a:r>
              <a:rPr lang="en-US" dirty="0"/>
              <a:t>, Need, Trust.</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normAutofit/>
          </a:bodyPr>
          <a:lstStyle/>
          <a:p>
            <a:r>
              <a:rPr lang="en-US" sz="4400" dirty="0"/>
              <a:t>Impact</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928800" y="3386142"/>
            <a:ext cx="9924730" cy="2773258"/>
          </a:xfrm>
        </p:spPr>
        <p:txBody>
          <a:bodyPr>
            <a:normAutofit fontScale="92500" lnSpcReduction="10000"/>
          </a:bodyPr>
          <a:lstStyle/>
          <a:p>
            <a:pPr marL="0" indent="0">
              <a:buNone/>
            </a:pPr>
            <a:endParaRPr lang="en-US" dirty="0"/>
          </a:p>
          <a:p>
            <a:r>
              <a:rPr lang="en-US" sz="4400" dirty="0"/>
              <a:t>To continue our mission to go into the world and make disciples</a:t>
            </a:r>
          </a:p>
          <a:p>
            <a:r>
              <a:rPr lang="en-US" sz="4400" dirty="0"/>
              <a:t>To have a meaningful presence in our community</a:t>
            </a:r>
          </a:p>
          <a:p>
            <a:endParaRPr lang="en-US" sz="4400" dirty="0"/>
          </a:p>
          <a:p>
            <a:endParaRPr lang="en-US" sz="4400" dirty="0"/>
          </a:p>
          <a:p>
            <a:pPr marL="0" indent="0">
              <a:buNone/>
            </a:pPr>
            <a:endParaRPr lang="en-US" dirty="0"/>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Tree>
    <p:extLst>
      <p:ext uri="{BB962C8B-B14F-4D97-AF65-F5344CB8AC3E}">
        <p14:creationId xmlns:p14="http://schemas.microsoft.com/office/powerpoint/2010/main" val="39724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8319">
              <a:schemeClr val="accent1">
                <a:lumMod val="0"/>
              </a:schemeClr>
            </a:gs>
            <a:gs pos="69000">
              <a:schemeClr val="accent1">
                <a:lumMod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MINT – Mechanisms, Impact, </a:t>
            </a:r>
            <a:r>
              <a:rPr lang="en-US" dirty="0">
                <a:highlight>
                  <a:srgbClr val="C0C0C0"/>
                </a:highlight>
              </a:rPr>
              <a:t>Need</a:t>
            </a:r>
            <a:r>
              <a:rPr lang="en-US" dirty="0"/>
              <a:t>, Trust.</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normAutofit/>
          </a:bodyPr>
          <a:lstStyle/>
          <a:p>
            <a:r>
              <a:rPr lang="en-US" sz="4400" dirty="0"/>
              <a:t>Need</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928800" y="3386142"/>
            <a:ext cx="8254957" cy="2773258"/>
          </a:xfrm>
        </p:spPr>
        <p:txBody>
          <a:bodyPr>
            <a:normAutofit/>
          </a:bodyPr>
          <a:lstStyle/>
          <a:p>
            <a:pPr marL="0" indent="0">
              <a:buNone/>
            </a:pPr>
            <a:endParaRPr lang="en-US" dirty="0"/>
          </a:p>
          <a:p>
            <a:r>
              <a:rPr lang="en-US" sz="4400" dirty="0"/>
              <a:t>Church family</a:t>
            </a:r>
          </a:p>
          <a:p>
            <a:r>
              <a:rPr lang="en-US" sz="4400" dirty="0"/>
              <a:t>Community</a:t>
            </a:r>
          </a:p>
          <a:p>
            <a:r>
              <a:rPr lang="en-US" sz="4400" dirty="0"/>
              <a:t>Embedded into fabric of society</a:t>
            </a:r>
          </a:p>
          <a:p>
            <a:endParaRPr lang="en-US" sz="4400" dirty="0"/>
          </a:p>
          <a:p>
            <a:pPr marL="0" indent="0">
              <a:buNone/>
            </a:pPr>
            <a:endParaRPr lang="en-US" dirty="0"/>
          </a:p>
        </p:txBody>
      </p:sp>
      <p:pic>
        <p:nvPicPr>
          <p:cNvPr id="11" name="Picture 10">
            <a:extLst>
              <a:ext uri="{FF2B5EF4-FFF2-40B4-BE49-F238E27FC236}">
                <a16:creationId xmlns:a16="http://schemas.microsoft.com/office/drawing/2014/main" id="{A01E3E70-2AD4-4CA2-9570-0F35EA80EC2E}"/>
              </a:ext>
            </a:extLst>
          </p:cNvPr>
          <p:cNvPicPr>
            <a:picLocks noChangeAspect="1"/>
          </p:cNvPicPr>
          <p:nvPr/>
        </p:nvPicPr>
        <p:blipFill>
          <a:blip r:embed="rId2"/>
          <a:stretch>
            <a:fillRect/>
          </a:stretch>
        </p:blipFill>
        <p:spPr>
          <a:xfrm>
            <a:off x="8299938" y="2077896"/>
            <a:ext cx="3144462" cy="2230625"/>
          </a:xfrm>
          <a:prstGeom prst="rect">
            <a:avLst/>
          </a:prstGeom>
          <a:ln>
            <a:noFill/>
          </a:ln>
          <a:effectLst>
            <a:softEdge rad="112500"/>
          </a:effectLst>
        </p:spPr>
      </p:pic>
      <p:pic>
        <p:nvPicPr>
          <p:cNvPr id="13" name="Picture 12">
            <a:extLst>
              <a:ext uri="{FF2B5EF4-FFF2-40B4-BE49-F238E27FC236}">
                <a16:creationId xmlns:a16="http://schemas.microsoft.com/office/drawing/2014/main" id="{F4ED554F-3DAC-4313-9051-C710E84DBEF3}"/>
              </a:ext>
            </a:extLst>
          </p:cNvPr>
          <p:cNvPicPr>
            <a:picLocks noChangeAspect="1"/>
          </p:cNvPicPr>
          <p:nvPr/>
        </p:nvPicPr>
        <p:blipFill>
          <a:blip r:embed="rId3"/>
          <a:stretch>
            <a:fillRect/>
          </a:stretch>
        </p:blipFill>
        <p:spPr>
          <a:xfrm rot="20802231">
            <a:off x="8865913" y="3922979"/>
            <a:ext cx="2896333" cy="2054607"/>
          </a:xfrm>
          <a:prstGeom prst="rect">
            <a:avLst/>
          </a:prstGeom>
        </p:spPr>
      </p:pic>
    </p:spTree>
    <p:extLst>
      <p:ext uri="{BB962C8B-B14F-4D97-AF65-F5344CB8AC3E}">
        <p14:creationId xmlns:p14="http://schemas.microsoft.com/office/powerpoint/2010/main" val="43226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lstStyle/>
          <a:p>
            <a:r>
              <a:rPr lang="en-US" dirty="0"/>
              <a:t>MINT – Mechanisms, Impact, Need, </a:t>
            </a:r>
            <a:r>
              <a:rPr lang="en-US" dirty="0">
                <a:highlight>
                  <a:srgbClr val="C0C0C0"/>
                </a:highlight>
              </a:rPr>
              <a:t>Trust</a:t>
            </a:r>
            <a:r>
              <a:rPr lang="en-US" dirty="0"/>
              <a:t>.</a:t>
            </a:r>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normAutofit/>
          </a:bodyPr>
          <a:lstStyle/>
          <a:p>
            <a:r>
              <a:rPr lang="en-US" sz="4400" dirty="0"/>
              <a:t>Trust</a:t>
            </a:r>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928800" y="3386142"/>
            <a:ext cx="9315130" cy="2773258"/>
          </a:xfrm>
        </p:spPr>
        <p:txBody>
          <a:bodyPr>
            <a:normAutofit fontScale="85000" lnSpcReduction="10000"/>
          </a:bodyPr>
          <a:lstStyle/>
          <a:p>
            <a:pPr marL="0" indent="0">
              <a:buNone/>
            </a:pPr>
            <a:endParaRPr lang="en-US" dirty="0"/>
          </a:p>
          <a:p>
            <a:r>
              <a:rPr lang="en-US" sz="4400" dirty="0"/>
              <a:t>Ethical</a:t>
            </a:r>
          </a:p>
          <a:p>
            <a:r>
              <a:rPr lang="en-US" sz="4400" dirty="0" err="1"/>
              <a:t>Honourable</a:t>
            </a:r>
            <a:endParaRPr lang="en-US" sz="4400" dirty="0"/>
          </a:p>
          <a:p>
            <a:r>
              <a:rPr lang="en-US" sz="4400" dirty="0"/>
              <a:t>Faithful</a:t>
            </a:r>
          </a:p>
          <a:p>
            <a:r>
              <a:rPr lang="en-US" sz="4400" dirty="0"/>
              <a:t>Compliance with Code of Fundraising Practice</a:t>
            </a:r>
          </a:p>
          <a:p>
            <a:endParaRPr lang="en-US" sz="4400" dirty="0"/>
          </a:p>
          <a:p>
            <a:pPr marL="0" indent="0">
              <a:buNone/>
            </a:pPr>
            <a:endParaRPr lang="en-US" dirty="0"/>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6</a:t>
            </a:fld>
            <a:endParaRPr lang="en-US" dirty="0"/>
          </a:p>
        </p:txBody>
      </p:sp>
    </p:spTree>
    <p:extLst>
      <p:ext uri="{BB962C8B-B14F-4D97-AF65-F5344CB8AC3E}">
        <p14:creationId xmlns:p14="http://schemas.microsoft.com/office/powerpoint/2010/main" val="227289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D7F7-5980-4904-AAE5-3CF73541E0BB}"/>
              </a:ext>
            </a:extLst>
          </p:cNvPr>
          <p:cNvSpPr>
            <a:spLocks noGrp="1"/>
          </p:cNvSpPr>
          <p:nvPr>
            <p:ph type="title"/>
          </p:nvPr>
        </p:nvSpPr>
        <p:spPr/>
        <p:txBody>
          <a:bodyPr/>
          <a:lstStyle/>
          <a:p>
            <a:r>
              <a:rPr lang="en-GB" dirty="0"/>
              <a:t>Community outreach</a:t>
            </a:r>
          </a:p>
        </p:txBody>
      </p:sp>
      <p:pic>
        <p:nvPicPr>
          <p:cNvPr id="12" name="Content Placeholder 11">
            <a:extLst>
              <a:ext uri="{FF2B5EF4-FFF2-40B4-BE49-F238E27FC236}">
                <a16:creationId xmlns:a16="http://schemas.microsoft.com/office/drawing/2014/main" id="{25C9B01D-C6D6-49BF-BDCA-62554A573F19}"/>
              </a:ext>
            </a:extLst>
          </p:cNvPr>
          <p:cNvPicPr>
            <a:picLocks noGrp="1" noChangeAspect="1"/>
          </p:cNvPicPr>
          <p:nvPr>
            <p:ph idx="1"/>
          </p:nvPr>
        </p:nvPicPr>
        <p:blipFill>
          <a:blip r:embed="rId2"/>
          <a:stretch>
            <a:fillRect/>
          </a:stretch>
        </p:blipFill>
        <p:spPr>
          <a:xfrm rot="21195930">
            <a:off x="3644829" y="2581877"/>
            <a:ext cx="4052489" cy="4052489"/>
          </a:xfrm>
          <a:prstGeom prst="rect">
            <a:avLst/>
          </a:prstGeom>
        </p:spPr>
      </p:pic>
      <p:pic>
        <p:nvPicPr>
          <p:cNvPr id="13" name="Picture 12">
            <a:extLst>
              <a:ext uri="{FF2B5EF4-FFF2-40B4-BE49-F238E27FC236}">
                <a16:creationId xmlns:a16="http://schemas.microsoft.com/office/drawing/2014/main" id="{7CD61E0C-D90A-4802-925A-6E55D6B79DD6}"/>
              </a:ext>
            </a:extLst>
          </p:cNvPr>
          <p:cNvPicPr>
            <a:picLocks noChangeAspect="1"/>
          </p:cNvPicPr>
          <p:nvPr/>
        </p:nvPicPr>
        <p:blipFill>
          <a:blip r:embed="rId3"/>
          <a:stretch>
            <a:fillRect/>
          </a:stretch>
        </p:blipFill>
        <p:spPr>
          <a:xfrm rot="277907">
            <a:off x="7623966" y="1262813"/>
            <a:ext cx="4018089" cy="4018089"/>
          </a:xfrm>
          <a:prstGeom prst="rect">
            <a:avLst/>
          </a:prstGeom>
        </p:spPr>
      </p:pic>
    </p:spTree>
    <p:extLst>
      <p:ext uri="{BB962C8B-B14F-4D97-AF65-F5344CB8AC3E}">
        <p14:creationId xmlns:p14="http://schemas.microsoft.com/office/powerpoint/2010/main" val="127010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a:t>Action Points</a:t>
            </a:r>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half" idx="2"/>
          </p:nvPr>
        </p:nvSpPr>
        <p:spPr>
          <a:xfrm>
            <a:off x="800683" y="2578956"/>
            <a:ext cx="3256674" cy="499493"/>
          </a:xfrm>
        </p:spPr>
        <p:txBody>
          <a:bodyPr/>
          <a:lstStyle/>
          <a:p>
            <a:r>
              <a:rPr lang="en-US" dirty="0"/>
              <a:t>Prayer and reflection</a:t>
            </a:r>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6"/>
          </p:nvPr>
        </p:nvSpPr>
        <p:spPr>
          <a:xfrm>
            <a:off x="8437681" y="2502193"/>
            <a:ext cx="3256674" cy="499493"/>
          </a:xfrm>
        </p:spPr>
        <p:txBody>
          <a:bodyPr/>
          <a:lstStyle/>
          <a:p>
            <a:r>
              <a:rPr lang="en-US" dirty="0"/>
              <a:t>Action Plan</a:t>
            </a:r>
          </a:p>
        </p:txBody>
      </p:sp>
      <p:sp>
        <p:nvSpPr>
          <p:cNvPr id="32" name="Text Placeholder 31">
            <a:extLst>
              <a:ext uri="{FF2B5EF4-FFF2-40B4-BE49-F238E27FC236}">
                <a16:creationId xmlns:a16="http://schemas.microsoft.com/office/drawing/2014/main" id="{188B3941-E817-44DE-8D5A-DCA0DAB61823}"/>
              </a:ext>
            </a:extLst>
          </p:cNvPr>
          <p:cNvSpPr>
            <a:spLocks noGrp="1"/>
          </p:cNvSpPr>
          <p:nvPr>
            <p:ph type="body" sz="half" idx="17"/>
          </p:nvPr>
        </p:nvSpPr>
        <p:spPr>
          <a:xfrm>
            <a:off x="4747393" y="4988850"/>
            <a:ext cx="3256674" cy="499493"/>
          </a:xfrm>
        </p:spPr>
        <p:txBody>
          <a:bodyPr>
            <a:normAutofit fontScale="77500" lnSpcReduction="20000"/>
          </a:bodyPr>
          <a:lstStyle/>
          <a:p>
            <a:r>
              <a:rPr lang="en-US" dirty="0"/>
              <a:t>IDEA – Culture of </a:t>
            </a:r>
            <a:r>
              <a:rPr lang="en-US" sz="2600" dirty="0"/>
              <a:t>Generosity</a:t>
            </a:r>
          </a:p>
        </p:txBody>
      </p:sp>
      <p:sp>
        <p:nvSpPr>
          <p:cNvPr id="33" name="Text Placeholder 32">
            <a:extLst>
              <a:ext uri="{FF2B5EF4-FFF2-40B4-BE49-F238E27FC236}">
                <a16:creationId xmlns:a16="http://schemas.microsoft.com/office/drawing/2014/main" id="{20613223-43E0-4B37-AFB8-C0C5F47750A5}"/>
              </a:ext>
            </a:extLst>
          </p:cNvPr>
          <p:cNvSpPr>
            <a:spLocks noGrp="1"/>
          </p:cNvSpPr>
          <p:nvPr>
            <p:ph type="body" sz="half" idx="18"/>
          </p:nvPr>
        </p:nvSpPr>
        <p:spPr>
          <a:xfrm>
            <a:off x="928801" y="4846152"/>
            <a:ext cx="3256674" cy="499493"/>
          </a:xfrm>
        </p:spPr>
        <p:txBody>
          <a:bodyPr/>
          <a:lstStyle/>
          <a:p>
            <a:r>
              <a:rPr lang="en-US" dirty="0"/>
              <a:t>Outreach activity</a:t>
            </a:r>
          </a:p>
        </p:txBody>
      </p:sp>
      <p:sp>
        <p:nvSpPr>
          <p:cNvPr id="34" name="Text Placeholder 33">
            <a:extLst>
              <a:ext uri="{FF2B5EF4-FFF2-40B4-BE49-F238E27FC236}">
                <a16:creationId xmlns:a16="http://schemas.microsoft.com/office/drawing/2014/main" id="{3C4E060E-0CFB-411A-B226-CDA349703288}"/>
              </a:ext>
            </a:extLst>
          </p:cNvPr>
          <p:cNvSpPr>
            <a:spLocks noGrp="1"/>
          </p:cNvSpPr>
          <p:nvPr>
            <p:ph type="body" sz="half" idx="19"/>
          </p:nvPr>
        </p:nvSpPr>
        <p:spPr>
          <a:xfrm>
            <a:off x="8759889" y="4794528"/>
            <a:ext cx="3256674" cy="499493"/>
          </a:xfrm>
        </p:spPr>
        <p:txBody>
          <a:bodyPr/>
          <a:lstStyle/>
          <a:p>
            <a:r>
              <a:rPr lang="en-US" dirty="0"/>
              <a:t>Reach goal</a:t>
            </a:r>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0"/>
          </p:nvPr>
        </p:nvSpPr>
        <p:spPr>
          <a:xfrm>
            <a:off x="4313593" y="2647267"/>
            <a:ext cx="3256674" cy="499493"/>
          </a:xfrm>
        </p:spPr>
        <p:txBody>
          <a:bodyPr>
            <a:normAutofit fontScale="77500" lnSpcReduction="20000"/>
          </a:bodyPr>
          <a:lstStyle/>
          <a:p>
            <a:r>
              <a:rPr lang="en-US" dirty="0"/>
              <a:t>Explore gifts, skills, experience that can be </a:t>
            </a:r>
            <a:r>
              <a:rPr lang="en-US" dirty="0" err="1"/>
              <a:t>utilised</a:t>
            </a:r>
            <a:r>
              <a:rPr lang="en-US" dirty="0"/>
              <a:t> for mission</a:t>
            </a:r>
          </a:p>
          <a:p>
            <a:endParaRPr lang="en-US" dirty="0"/>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1"/>
          </p:nvPr>
        </p:nvSpPr>
        <p:spPr>
          <a:xfrm>
            <a:off x="713720" y="3017576"/>
            <a:ext cx="3256674" cy="499493"/>
          </a:xfrm>
        </p:spPr>
        <p:txBody>
          <a:bodyPr>
            <a:normAutofit fontScale="92500" lnSpcReduction="20000"/>
          </a:bodyPr>
          <a:lstStyle/>
          <a:p>
            <a:r>
              <a:rPr lang="en-US" dirty="0"/>
              <a:t>Congregation respond and commit to generosity in time, talents and treasure</a:t>
            </a:r>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2"/>
          </p:nvPr>
        </p:nvSpPr>
        <p:spPr/>
        <p:txBody>
          <a:bodyPr>
            <a:normAutofit fontScale="92500" lnSpcReduction="20000"/>
          </a:bodyPr>
          <a:lstStyle/>
          <a:p>
            <a:r>
              <a:rPr lang="en-US" dirty="0"/>
              <a:t>Align activity with goals needed for sustainability</a:t>
            </a:r>
          </a:p>
        </p:txBody>
      </p:sp>
      <p:sp>
        <p:nvSpPr>
          <p:cNvPr id="38" name="Text Placeholder 37">
            <a:extLst>
              <a:ext uri="{FF2B5EF4-FFF2-40B4-BE49-F238E27FC236}">
                <a16:creationId xmlns:a16="http://schemas.microsoft.com/office/drawing/2014/main" id="{4EC928A2-6A4A-452E-8823-81F26EA40C9C}"/>
              </a:ext>
            </a:extLst>
          </p:cNvPr>
          <p:cNvSpPr>
            <a:spLocks noGrp="1"/>
          </p:cNvSpPr>
          <p:nvPr>
            <p:ph type="body" sz="half" idx="23"/>
          </p:nvPr>
        </p:nvSpPr>
        <p:spPr>
          <a:xfrm>
            <a:off x="8256666" y="2885335"/>
            <a:ext cx="3256674" cy="499493"/>
          </a:xfrm>
        </p:spPr>
        <p:txBody>
          <a:bodyPr>
            <a:normAutofit/>
          </a:bodyPr>
          <a:lstStyle/>
          <a:p>
            <a:r>
              <a:rPr lang="en-US" dirty="0"/>
              <a:t>Digital mechanisms in place</a:t>
            </a:r>
          </a:p>
          <a:p>
            <a:endParaRPr lang="en-US" dirty="0"/>
          </a:p>
          <a:p>
            <a:endParaRPr lang="en-US" dirty="0"/>
          </a:p>
          <a:p>
            <a:endParaRPr lang="en-US" dirty="0"/>
          </a:p>
        </p:txBody>
      </p:sp>
      <p:sp>
        <p:nvSpPr>
          <p:cNvPr id="39" name="Text Placeholder 38">
            <a:extLst>
              <a:ext uri="{FF2B5EF4-FFF2-40B4-BE49-F238E27FC236}">
                <a16:creationId xmlns:a16="http://schemas.microsoft.com/office/drawing/2014/main" id="{0388AEE0-2630-4EEB-80E0-53D74792BE97}"/>
              </a:ext>
            </a:extLst>
          </p:cNvPr>
          <p:cNvSpPr>
            <a:spLocks noGrp="1"/>
          </p:cNvSpPr>
          <p:nvPr>
            <p:ph type="body" sz="half" idx="24"/>
          </p:nvPr>
        </p:nvSpPr>
        <p:spPr>
          <a:xfrm>
            <a:off x="928801" y="5318031"/>
            <a:ext cx="7077726" cy="499493"/>
          </a:xfrm>
        </p:spPr>
        <p:txBody>
          <a:bodyPr>
            <a:noAutofit/>
          </a:bodyPr>
          <a:lstStyle/>
          <a:p>
            <a:pPr>
              <a:spcBef>
                <a:spcPts val="0"/>
              </a:spcBef>
            </a:pPr>
            <a:r>
              <a:rPr lang="en-US" dirty="0"/>
              <a:t>We are here – Even in pandemic                Inspire, Disciple, Embed, Activate            </a:t>
            </a:r>
          </a:p>
          <a:p>
            <a:pPr>
              <a:spcBef>
                <a:spcPts val="0"/>
              </a:spcBef>
            </a:pPr>
            <a:r>
              <a:rPr lang="en-US" dirty="0"/>
              <a:t>Photographs of people at Church </a:t>
            </a:r>
          </a:p>
          <a:p>
            <a:pPr>
              <a:spcBef>
                <a:spcPts val="0"/>
              </a:spcBef>
            </a:pPr>
            <a:r>
              <a:rPr lang="en-US" dirty="0"/>
              <a:t>Hall hire – community hub – invite suggestions</a:t>
            </a:r>
          </a:p>
          <a:p>
            <a:pPr>
              <a:spcBef>
                <a:spcPts val="0"/>
              </a:spcBef>
            </a:pPr>
            <a:endParaRPr lang="en-US" dirty="0"/>
          </a:p>
        </p:txBody>
      </p:sp>
      <p:sp>
        <p:nvSpPr>
          <p:cNvPr id="40" name="Text Placeholder 39">
            <a:extLst>
              <a:ext uri="{FF2B5EF4-FFF2-40B4-BE49-F238E27FC236}">
                <a16:creationId xmlns:a16="http://schemas.microsoft.com/office/drawing/2014/main" id="{F5F658D4-342A-4944-98F5-EC1761CC401B}"/>
              </a:ext>
            </a:extLst>
          </p:cNvPr>
          <p:cNvSpPr>
            <a:spLocks noGrp="1"/>
          </p:cNvSpPr>
          <p:nvPr>
            <p:ph type="body" sz="half" idx="25"/>
          </p:nvPr>
        </p:nvSpPr>
        <p:spPr>
          <a:xfrm>
            <a:off x="8707361" y="5345645"/>
            <a:ext cx="3256674" cy="499493"/>
          </a:xfrm>
        </p:spPr>
        <p:txBody>
          <a:bodyPr>
            <a:normAutofit fontScale="70000" lnSpcReduction="20000"/>
          </a:bodyPr>
          <a:lstStyle/>
          <a:p>
            <a:r>
              <a:rPr lang="en-US" sz="1800" dirty="0"/>
              <a:t>Celebrate achievements</a:t>
            </a:r>
          </a:p>
          <a:p>
            <a:r>
              <a:rPr lang="en-US" sz="1800" dirty="0"/>
              <a:t>Achieve</a:t>
            </a:r>
            <a:r>
              <a:rPr lang="en-US" dirty="0"/>
              <a:t> 100% of Parish share</a:t>
            </a:r>
          </a:p>
          <a:p>
            <a:endParaRPr lang="en-US" dirty="0"/>
          </a:p>
        </p:txBody>
      </p:sp>
      <p:pic>
        <p:nvPicPr>
          <p:cNvPr id="51" name="Picture Placeholder 50" descr="Cheers">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2">
            <a:extLst>
              <a:ext uri="{96DAC541-7B7A-43D3-8B79-37D633B846F1}">
                <asvg:svgBlip xmlns:asvg="http://schemas.microsoft.com/office/drawing/2016/SVG/main" r:embed="rId3"/>
              </a:ext>
            </a:extLst>
          </a:blip>
          <a:stretch>
            <a:fillRect/>
          </a:stretch>
        </p:blipFill>
        <p:spPr>
          <a:xfrm>
            <a:off x="1540517" y="1452842"/>
            <a:ext cx="1126114" cy="1126114"/>
          </a:xfrm>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40552" y="1622360"/>
            <a:ext cx="867600" cy="868680"/>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9773" y="3870897"/>
            <a:ext cx="996857" cy="998098"/>
          </a:xfrm>
        </p:spPr>
      </p:pic>
      <p:pic>
        <p:nvPicPr>
          <p:cNvPr id="77" name="Picture Placeholder 76" descr="Bullseye">
            <a:extLst>
              <a:ext uri="{FF2B5EF4-FFF2-40B4-BE49-F238E27FC236}">
                <a16:creationId xmlns:a16="http://schemas.microsoft.com/office/drawing/2014/main" id="{97C0FBD8-CC2C-4B3C-BEA4-C0AF2C3DED1B}"/>
              </a:ext>
            </a:extLst>
          </p:cNvPr>
          <p:cNvPicPr>
            <a:picLocks noGrp="1" noChangeAspect="1"/>
          </p:cNvPicPr>
          <p:nvPr>
            <p:ph type="pic" sz="quarter" idx="30"/>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91" r="91"/>
          <a:stretch>
            <a:fillRect/>
          </a:stretch>
        </p:blipFill>
        <p:spPr>
          <a:xfrm>
            <a:off x="9017403" y="4017517"/>
            <a:ext cx="867600" cy="868680"/>
          </a:xfrm>
        </p:spPr>
      </p:pic>
      <p:pic>
        <p:nvPicPr>
          <p:cNvPr id="59" name="Picture Placeholder 58" descr="Stopwatch">
            <a:extLst>
              <a:ext uri="{FF2B5EF4-FFF2-40B4-BE49-F238E27FC236}">
                <a16:creationId xmlns:a16="http://schemas.microsoft.com/office/drawing/2014/main" id="{254CDD44-0160-47AE-934F-2D936D20C7FF}"/>
              </a:ext>
            </a:extLst>
          </p:cNvPr>
          <p:cNvPicPr>
            <a:picLocks noGrp="1" noChangeAspect="1"/>
          </p:cNvPicPr>
          <p:nvPr>
            <p:ph type="pic" sz="quarter" idx="31"/>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91" r="91"/>
          <a:stretch>
            <a:fillRect/>
          </a:stretch>
        </p:blipFill>
        <p:spPr>
          <a:xfrm>
            <a:off x="5532942" y="1374676"/>
            <a:ext cx="1126115" cy="1127517"/>
          </a:xfrm>
        </p:spPr>
      </p:pic>
      <p:pic>
        <p:nvPicPr>
          <p:cNvPr id="61" name="Picture Placeholder 60" descr="Target">
            <a:extLst>
              <a:ext uri="{FF2B5EF4-FFF2-40B4-BE49-F238E27FC236}">
                <a16:creationId xmlns:a16="http://schemas.microsoft.com/office/drawing/2014/main" id="{ED39021A-AD0E-4A23-A73D-402E0578804C}"/>
              </a:ext>
            </a:extLst>
          </p:cNvPr>
          <p:cNvPicPr>
            <a:picLocks noGrp="1" noChangeAspect="1"/>
          </p:cNvPicPr>
          <p:nvPr>
            <p:ph type="pic" sz="quarter" idx="32"/>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91" r="91"/>
          <a:stretch>
            <a:fillRect/>
          </a:stretch>
        </p:blipFill>
        <p:spPr>
          <a:xfrm>
            <a:off x="5662199" y="4142624"/>
            <a:ext cx="867600" cy="868680"/>
          </a:xfrm>
        </p:spPr>
      </p:pic>
    </p:spTree>
    <p:extLst>
      <p:ext uri="{BB962C8B-B14F-4D97-AF65-F5344CB8AC3E}">
        <p14:creationId xmlns:p14="http://schemas.microsoft.com/office/powerpoint/2010/main" val="64380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3535F30-B9A2-41BB-8F14-F6C0E526001A}"/>
              </a:ext>
            </a:extLst>
          </p:cNvPr>
          <p:cNvPicPr>
            <a:picLocks noChangeAspect="1"/>
          </p:cNvPicPr>
          <p:nvPr/>
        </p:nvPicPr>
        <p:blipFill>
          <a:blip r:embed="rId2"/>
          <a:stretch>
            <a:fillRect/>
          </a:stretch>
        </p:blipFill>
        <p:spPr>
          <a:xfrm>
            <a:off x="1656521" y="231375"/>
            <a:ext cx="8958470" cy="6390862"/>
          </a:xfrm>
          <a:prstGeom prst="rect">
            <a:avLst/>
          </a:prstGeom>
        </p:spPr>
      </p:pic>
    </p:spTree>
    <p:extLst>
      <p:ext uri="{BB962C8B-B14F-4D97-AF65-F5344CB8AC3E}">
        <p14:creationId xmlns:p14="http://schemas.microsoft.com/office/powerpoint/2010/main" val="3440486550"/>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Speak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2AFFF-C96F-4C05-9045-3240A5329ECA}">
  <ds:schemaRefs>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71af3243-3dd4-4a8d-8c0d-dd76da1f02a5"/>
    <ds:schemaRef ds:uri="16c05727-aa75-4e4a-9b5f-8a80a1165891"/>
    <ds:schemaRef ds:uri="http://purl.org/dc/dcmitype/"/>
    <ds:schemaRef ds:uri="http://purl.org/dc/terms/"/>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0</TotalTime>
  <Words>578</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 Rounded MT Bold</vt:lpstr>
      <vt:lpstr>Avenir Next LT Pro</vt:lpstr>
      <vt:lpstr>Speak Pro</vt:lpstr>
      <vt:lpstr>Calibri</vt:lpstr>
      <vt:lpstr>Arial</vt:lpstr>
      <vt:lpstr>Office Theme</vt:lpstr>
      <vt:lpstr>St Mary’s Advisory Meeting</vt:lpstr>
      <vt:lpstr>Remind Reflect Respond</vt:lpstr>
      <vt:lpstr>MINT – Mechanisms, Impact, Need, Trust.</vt:lpstr>
      <vt:lpstr>MINT – Mechanisms, Impact, Need, Trust.</vt:lpstr>
      <vt:lpstr>MINT – Mechanisms, Impact, Need, Trust.</vt:lpstr>
      <vt:lpstr>MINT – Mechanisms, Impact, Need, Trust.</vt:lpstr>
      <vt:lpstr>Community outreach</vt:lpstr>
      <vt:lpstr>Action Points</vt:lpstr>
      <vt:lpstr>PowerPoint Presentation</vt:lpstr>
      <vt:lpstr>Time, Talent, Treasure</vt:lpstr>
      <vt:lpstr>PowerPoint Presentation</vt:lpstr>
      <vt:lpstr>Purpose – Mission, Ministry and Purpose</vt:lpstr>
      <vt:lpstr>Thank you How can I support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2021-10-27T13:08:26Z</dcterms:created>
  <dcterms:modified xsi:type="dcterms:W3CDTF">2021-10-28T18:10:53Z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