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sldIdLst>
    <p:sldId id="257" r:id="rId6"/>
    <p:sldId id="275" r:id="rId7"/>
    <p:sldId id="292" r:id="rId8"/>
    <p:sldId id="286" r:id="rId9"/>
    <p:sldId id="280" r:id="rId10"/>
    <p:sldId id="281" r:id="rId11"/>
    <p:sldId id="282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7F7F7F"/>
    <a:srgbClr val="837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8"/>
    <p:restoredTop sz="87500"/>
  </p:normalViewPr>
  <p:slideViewPr>
    <p:cSldViewPr snapToGrid="0" snapToObjects="1">
      <p:cViewPr varScale="1">
        <p:scale>
          <a:sx n="63" d="100"/>
          <a:sy n="6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9504-8A41-4E4B-8FF8-C6285B05FC80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D92B-63FC-A34A-90C0-1F3E4CD81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and adapt the slides here to suit your needs for services or other communications during the campaign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1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D92B-63FC-A34A-90C0-1F3E4CD815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4EB32F-0D23-E948-BE04-C413C6C9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4D3FF5-DB66-C047-9C0A-D4D6CFB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148"/>
            <a:ext cx="10515600" cy="7878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F5E517-12C6-5041-85B8-09DB2D24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75C41-F1FB-C24B-AAB2-F8A71DC6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91B2-7B08-7744-9698-AF18132E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600" dirty="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60A2-E660-2949-9FF7-12887C37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F8390-EE6E-5D42-BC62-BFBF075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930F6-12BE-F74A-8970-4EF3D9B26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5A911-85DE-8546-84E0-654B5ED00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10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EAC14-9355-6044-9ACB-38CAEBC6613D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83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754145" cy="197101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57541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CCD44E-9A9F-284F-AAB0-62582B1E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0776" y="388757"/>
            <a:ext cx="2071799" cy="7002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AE9E98F-35D1-1C48-AE87-7586510F5C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4400" y="5342400"/>
            <a:ext cx="1494000" cy="5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26B4-7DA9-1C44-B3A9-A6EAA65D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8F7D-4937-4547-8854-A57A5E58A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30A3C-7D93-1B44-8916-871ADF08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B5786-BE14-1E4C-A9F5-4EDBBCBE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CA14-F28F-8748-9409-33B46B4D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2270-44B8-1A4D-B133-D03D497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DCEE-5F0B-B84F-8544-7123B79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7315-C8B4-4A43-8CF2-63E760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6C355-74F3-734F-854E-51BAC2B5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322F-EEB4-F84C-8E14-91802EFE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9F6-5AF3-F244-AE68-63F2F7BF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B9A-10BF-5544-8565-F2A16283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1CD99-F14A-7B4F-A11B-7A280679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F5092-AECC-AD43-9443-C2260FE5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A5B-9BC4-954C-BB52-D4EE4296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DB44-31C1-6341-A362-9984241A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C95A1-15BE-D94D-9CED-AE04A1336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9E1D-A04C-2047-9EE7-0FC51F89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2D19-2E49-5B42-88DB-8CFEEE4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9635-C27C-4948-9DB1-CE5D551A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8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0DCAAE-81C7-B447-9BD9-96D20DE5DE1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E1380-91AD-E446-A37A-F42EBEB5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8439-35C7-C349-AE05-67D5C590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CAE0-81F9-AB4C-A1E6-7BFF87BD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119D-2A73-1A4D-A49C-3D5666CD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8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FFDC1DA-21FE-6545-97B1-F087967C76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0001" y="5400000"/>
            <a:ext cx="14398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377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098"/>
            <a:ext cx="10515600" cy="1957863"/>
          </a:xfrm>
        </p:spPr>
        <p:txBody>
          <a:bodyPr>
            <a:normAutofit/>
          </a:bodyPr>
          <a:lstStyle/>
          <a:p>
            <a:r>
              <a:rPr lang="en-US" sz="6600" dirty="0"/>
              <a:t>Generous</a:t>
            </a:r>
            <a:br>
              <a:rPr lang="en-US" sz="6600" dirty="0"/>
            </a:br>
            <a:r>
              <a:rPr lang="en-US" sz="6600" dirty="0"/>
              <a:t>Giving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96E527D-4590-5648-A126-833490A7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0" y="89571"/>
            <a:ext cx="3808525" cy="538525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Transforming our giving in</a:t>
            </a:r>
            <a:br>
              <a:rPr lang="en-US" sz="2800" i="1" dirty="0"/>
            </a:br>
            <a:r>
              <a:rPr lang="en-US" sz="2800" i="1" dirty="0"/>
              <a:t>response to God’s generosity</a:t>
            </a:r>
          </a:p>
        </p:txBody>
      </p:sp>
    </p:spTree>
    <p:extLst>
      <p:ext uri="{BB962C8B-B14F-4D97-AF65-F5344CB8AC3E}">
        <p14:creationId xmlns:p14="http://schemas.microsoft.com/office/powerpoint/2010/main" val="205410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Planned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49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An extremely reliable and predictable source of income</a:t>
            </a:r>
          </a:p>
          <a:p>
            <a:r>
              <a:rPr lang="en-GB" dirty="0"/>
              <a:t>Easy links to tithing – but consider a lower amount than 10%</a:t>
            </a:r>
          </a:p>
          <a:p>
            <a:r>
              <a:rPr lang="en-GB" dirty="0"/>
              <a:t>People are likely to increase their giving year on year:  10% might be the target over 10 years</a:t>
            </a:r>
          </a:p>
          <a:p>
            <a:r>
              <a:rPr lang="en-GB" dirty="0"/>
              <a:t>Promote the Parish Giving Scheme to reduce admin, boost Gift Aid and include automatic upgrade</a:t>
            </a:r>
          </a:p>
          <a:p>
            <a:pPr lvl="1"/>
            <a:r>
              <a:rPr lang="en-GB" dirty="0"/>
              <a:t>Have forms ready to take away </a:t>
            </a:r>
          </a:p>
          <a:p>
            <a:r>
              <a:rPr lang="en-GB" dirty="0"/>
              <a:t>Use ‘thank you’ letters to ask existing regular givers to prompt an increase in the amount they give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7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Planned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Planned Giving can also make conversations about Gifts in Wills easier, for example, by tithing 10% of their estate as a legacy to the church…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but that’s one for the future!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4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Fundraising events: ask the congregation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interests the congregation?</a:t>
            </a:r>
          </a:p>
          <a:p>
            <a:r>
              <a:rPr lang="en-GB" dirty="0"/>
              <a:t>Find something that all can take part in, whatever the weather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example: The Church March</a:t>
            </a:r>
          </a:p>
          <a:p>
            <a:r>
              <a:rPr lang="en-GB" dirty="0"/>
              <a:t>A circular route including a number of churches</a:t>
            </a:r>
          </a:p>
          <a:p>
            <a:r>
              <a:rPr lang="en-GB" dirty="0"/>
              <a:t>A major donor who offers matched giving</a:t>
            </a:r>
          </a:p>
          <a:p>
            <a:r>
              <a:rPr lang="en-GB" dirty="0"/>
              <a:t>Contactless donations or online sponsorship</a:t>
            </a:r>
          </a:p>
          <a:p>
            <a:r>
              <a:rPr lang="en-GB" dirty="0"/>
              <a:t>A social gathering on return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5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Online and contactless 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Working together to see how we can improve online giving</a:t>
            </a:r>
          </a:p>
          <a:p>
            <a:pPr lvl="1"/>
            <a:r>
              <a:rPr lang="en-GB" dirty="0"/>
              <a:t>A Church Near You, links in emails, Just Giving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Using social media to promote church events and sermons</a:t>
            </a:r>
          </a:p>
          <a:p>
            <a:pPr lvl="1"/>
            <a:r>
              <a:rPr lang="en-GB" dirty="0"/>
              <a:t>Creating an online community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Connectivity for a contactless box?</a:t>
            </a:r>
          </a:p>
          <a:p>
            <a:pPr lvl="1"/>
            <a:r>
              <a:rPr lang="en-GB" dirty="0"/>
              <a:t>Ad-hoc donations</a:t>
            </a:r>
          </a:p>
          <a:p>
            <a:pPr lvl="1"/>
            <a:r>
              <a:rPr lang="en-GB" dirty="0"/>
              <a:t>Sponsorship</a:t>
            </a:r>
          </a:p>
          <a:p>
            <a:pPr lvl="1"/>
            <a:r>
              <a:rPr lang="en-GB" dirty="0"/>
              <a:t>Visitors and tourists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2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what is right for your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05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People come to church for many reasons, and with many struggles and anxieties</a:t>
            </a:r>
          </a:p>
          <a:p>
            <a:r>
              <a:rPr lang="en-GB" dirty="0"/>
              <a:t>We know that sometimes it doesn’t feel right to ask</a:t>
            </a:r>
          </a:p>
          <a:p>
            <a:r>
              <a:rPr lang="en-GB" dirty="0"/>
              <a:t>Be guided by the congregation</a:t>
            </a:r>
          </a:p>
          <a:p>
            <a:r>
              <a:rPr lang="en-GB" dirty="0"/>
              <a:t>‘Sow the seed’ and introduce different ideas appropriately</a:t>
            </a:r>
          </a:p>
          <a:p>
            <a:r>
              <a:rPr lang="en-GB" dirty="0"/>
              <a:t>Remember that Christians do expect to be asked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gu</a:t>
            </a:r>
            <a:endParaRPr lang="en-GB" dirty="0"/>
          </a:p>
          <a:p>
            <a:r>
              <a:rPr lang="en-GB" dirty="0"/>
              <a:t>Ask for support whenever you need it</a:t>
            </a:r>
          </a:p>
          <a:p>
            <a:r>
              <a:rPr lang="en-GB" dirty="0"/>
              <a:t>Be brave!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4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2C11F55-C75C-0F40-A944-76C1A6B41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5" t="3956" r="31045" b="56403"/>
          <a:stretch/>
        </p:blipFill>
        <p:spPr>
          <a:xfrm>
            <a:off x="5661739" y="1121731"/>
            <a:ext cx="6528720" cy="543138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703FF8-B2FE-CF45-9822-B2F8C2EA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46553"/>
            <a:ext cx="5578929" cy="680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Anna Hardy, Giving Advisor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1E14FF-24B9-4BD8-917E-512BA9198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633"/>
          <a:stretch/>
        </p:blipFill>
        <p:spPr>
          <a:xfrm>
            <a:off x="1995" y="5608333"/>
            <a:ext cx="12201426" cy="1249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730"/>
            <a:ext cx="5774871" cy="3613555"/>
          </a:xfrm>
        </p:spPr>
        <p:txBody>
          <a:bodyPr>
            <a:normAutofit/>
          </a:bodyPr>
          <a:lstStyle/>
          <a:p>
            <a:r>
              <a:rPr lang="en-US" dirty="0"/>
              <a:t>Any questions?</a:t>
            </a:r>
            <a:endParaRPr lang="en-US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5415EF-77AC-4F1C-8B3A-30B52D7DF0D0}"/>
              </a:ext>
            </a:extLst>
          </p:cNvPr>
          <p:cNvSpPr txBox="1">
            <a:spLocks/>
          </p:cNvSpPr>
          <p:nvPr/>
        </p:nvSpPr>
        <p:spPr>
          <a:xfrm>
            <a:off x="838200" y="531287"/>
            <a:ext cx="850392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377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3885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2C11F55-C75C-0F40-A944-76C1A6B41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5" t="3956" r="31045" b="56403"/>
          <a:stretch/>
        </p:blipFill>
        <p:spPr>
          <a:xfrm>
            <a:off x="5661739" y="1121731"/>
            <a:ext cx="6528720" cy="543138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703FF8-B2FE-CF45-9822-B2F8C2EA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7421"/>
            <a:ext cx="5578929" cy="680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Bishop Karen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1E14FF-24B9-4BD8-917E-512BA9198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633"/>
          <a:stretch/>
        </p:blipFill>
        <p:spPr>
          <a:xfrm>
            <a:off x="1995" y="5612984"/>
            <a:ext cx="12201426" cy="1249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730"/>
            <a:ext cx="5774871" cy="3613555"/>
          </a:xfrm>
        </p:spPr>
        <p:txBody>
          <a:bodyPr>
            <a:normAutofit/>
          </a:bodyPr>
          <a:lstStyle/>
          <a:p>
            <a:r>
              <a:rPr lang="en-US" dirty="0"/>
              <a:t>“If we consider God’s good gifts to each of us, we have much to be thankful for.”</a:t>
            </a:r>
            <a:endParaRPr lang="en-US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5415EF-77AC-4F1C-8B3A-30B52D7DF0D0}"/>
              </a:ext>
            </a:extLst>
          </p:cNvPr>
          <p:cNvSpPr txBox="1">
            <a:spLocks/>
          </p:cNvSpPr>
          <p:nvPr/>
        </p:nvSpPr>
        <p:spPr>
          <a:xfrm>
            <a:off x="838200" y="531287"/>
            <a:ext cx="850392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377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Introducing Generous Giving in your church</a:t>
            </a:r>
          </a:p>
        </p:txBody>
      </p:sp>
    </p:spTree>
    <p:extLst>
      <p:ext uri="{BB962C8B-B14F-4D97-AF65-F5344CB8AC3E}">
        <p14:creationId xmlns:p14="http://schemas.microsoft.com/office/powerpoint/2010/main" val="185487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Prayer is at the heart of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7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may feel daunted, but we can learn from others:</a:t>
            </a:r>
          </a:p>
          <a:p>
            <a:r>
              <a:rPr lang="en-US" sz="3200" dirty="0"/>
              <a:t>Watch the video messages from four clergy, showing different approaches with common themes</a:t>
            </a:r>
          </a:p>
          <a:p>
            <a:r>
              <a:rPr lang="en-US" sz="3200" dirty="0"/>
              <a:t>They are honest - it isn’t easy talking about finances</a:t>
            </a:r>
          </a:p>
          <a:p>
            <a:r>
              <a:rPr lang="en-US" sz="3200" dirty="0"/>
              <a:t>But through prayer and faith it is possible to rise to the challenge</a:t>
            </a:r>
          </a:p>
          <a:p>
            <a:r>
              <a:rPr lang="en-US" sz="3200" dirty="0"/>
              <a:t>It will feel good, because giving makes people feel good!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3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approach: keep it simple with MINT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Mechanism – the different ways to give</a:t>
            </a:r>
          </a:p>
          <a:p>
            <a:r>
              <a:rPr lang="en-US" sz="3200" dirty="0"/>
              <a:t>Impact – showing what donations achieve</a:t>
            </a:r>
          </a:p>
          <a:p>
            <a:r>
              <a:rPr lang="en-US" sz="3200" dirty="0"/>
              <a:t>Need – explaining why donations are needed</a:t>
            </a:r>
          </a:p>
          <a:p>
            <a:r>
              <a:rPr lang="en-US" sz="3200" dirty="0"/>
              <a:t>Trust – giving people confidence the Church will use the donations wisely and effectively</a:t>
            </a:r>
          </a:p>
          <a:p>
            <a:endParaRPr lang="en-US" sz="3200" dirty="0"/>
          </a:p>
          <a:p>
            <a:r>
              <a:rPr lang="en-US" sz="3200" dirty="0"/>
              <a:t>Let’s briefly look at these… in reverse order!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0AB8-F77D-954E-BB7E-011D0B1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8CA9-83D9-C84E-8E7D-C6E4B095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68"/>
            <a:ext cx="10515600" cy="4644495"/>
          </a:xfrm>
        </p:spPr>
        <p:txBody>
          <a:bodyPr>
            <a:normAutofit/>
          </a:bodyPr>
          <a:lstStyle/>
          <a:p>
            <a:r>
              <a:rPr lang="en-GB" dirty="0"/>
              <a:t>We have an incredibly generous God</a:t>
            </a:r>
          </a:p>
          <a:p>
            <a:r>
              <a:rPr lang="en-GB" dirty="0"/>
              <a:t>Talk about giving being part of our Christian calling and give examples from the Bible, just as you would in any sermon</a:t>
            </a:r>
          </a:p>
          <a:p>
            <a:r>
              <a:rPr lang="en-GB" dirty="0"/>
              <a:t>Show leadership </a:t>
            </a:r>
          </a:p>
          <a:p>
            <a:r>
              <a:rPr lang="en-GB" dirty="0"/>
              <a:t>We are able to talk about our own giving and how fulfilling it is</a:t>
            </a:r>
          </a:p>
          <a:p>
            <a:r>
              <a:rPr lang="en-GB" dirty="0"/>
              <a:t>We show we are a generous church in all we do</a:t>
            </a:r>
          </a:p>
          <a:p>
            <a:r>
              <a:rPr lang="en-GB" dirty="0"/>
              <a:t>We reassure that donations must be affordable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772F-5D4E-6A4D-8FB2-F48F47DC1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9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468"/>
            <a:ext cx="10515600" cy="4351338"/>
          </a:xfrm>
        </p:spPr>
        <p:txBody>
          <a:bodyPr/>
          <a:lstStyle/>
          <a:p>
            <a:r>
              <a:rPr lang="en-GB" dirty="0"/>
              <a:t>Bishop Karen spoke about the ‘God of Surprises’</a:t>
            </a:r>
          </a:p>
          <a:p>
            <a:r>
              <a:rPr lang="en-GB" dirty="0"/>
              <a:t>We need to be prepared and ensure we are sustainable church, whatever God has in mind for us</a:t>
            </a:r>
          </a:p>
          <a:p>
            <a:r>
              <a:rPr lang="en-GB" dirty="0"/>
              <a:t>Together we will look at the funds needed for your church</a:t>
            </a:r>
          </a:p>
          <a:p>
            <a:r>
              <a:rPr lang="en-GB" dirty="0"/>
              <a:t>And if there is a shortfall, what steps we will take to make up the shortfall, and over what period of time</a:t>
            </a:r>
          </a:p>
          <a:p>
            <a:r>
              <a:rPr lang="en-GB" dirty="0"/>
              <a:t>Together we will make the task manageable and achievable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773"/>
            <a:ext cx="10515600" cy="4351338"/>
          </a:xfrm>
        </p:spPr>
        <p:txBody>
          <a:bodyPr/>
          <a:lstStyle/>
          <a:p>
            <a:r>
              <a:rPr lang="en-GB" dirty="0"/>
              <a:t>We will work together to understand what the funds will do</a:t>
            </a:r>
          </a:p>
          <a:p>
            <a:r>
              <a:rPr lang="en-GB" dirty="0"/>
              <a:t>What is the church’s vision?</a:t>
            </a:r>
          </a:p>
          <a:p>
            <a:r>
              <a:rPr lang="en-GB" dirty="0"/>
              <a:t>How do the funds make a real difference to real people’s lives?</a:t>
            </a:r>
          </a:p>
          <a:p>
            <a:pPr lvl="1"/>
            <a:r>
              <a:rPr lang="en-GB" dirty="0"/>
              <a:t>Plough Sunday</a:t>
            </a:r>
          </a:p>
          <a:p>
            <a:pPr lvl="1"/>
            <a:r>
              <a:rPr lang="en-GB" dirty="0"/>
              <a:t>Spiritual Advisors</a:t>
            </a:r>
          </a:p>
          <a:p>
            <a:pPr lvl="1"/>
            <a:r>
              <a:rPr lang="en-GB" dirty="0"/>
              <a:t>Messy Church</a:t>
            </a:r>
          </a:p>
          <a:p>
            <a:pPr lvl="1"/>
            <a:r>
              <a:rPr lang="en-GB" dirty="0"/>
              <a:t>Our church schools</a:t>
            </a:r>
          </a:p>
          <a:p>
            <a:r>
              <a:rPr lang="en-GB" dirty="0"/>
              <a:t>We will ask the congregation to share their stories of how faith gives them hope and strength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4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many ways to donate</a:t>
            </a:r>
          </a:p>
          <a:p>
            <a:r>
              <a:rPr lang="en-GB" dirty="0"/>
              <a:t>We will work together to offer choices that gently encourage giving, by making it easy</a:t>
            </a:r>
          </a:p>
          <a:p>
            <a:r>
              <a:rPr lang="en-GB" dirty="0"/>
              <a:t>There is a great deal of advice and a wealth of resources available from the National Giving Team to help make our fundraising a success</a:t>
            </a:r>
          </a:p>
          <a:p>
            <a:r>
              <a:rPr lang="en-GB" dirty="0"/>
              <a:t>The Giving Advisor will work to support you to access the right resources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0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88B-7B0D-4081-B35A-0FA80AD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First: Understand your congregation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5DBA-D60C-4F8B-BE11-29796EE0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531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Every church is different so first and foremost, how do your congregation prefer to give?</a:t>
            </a:r>
          </a:p>
          <a:p>
            <a:pPr marL="0" indent="0">
              <a:buNone/>
            </a:pPr>
            <a:r>
              <a:rPr lang="en-GB" dirty="0"/>
              <a:t>Let’s be sure we know, and get our messaging right.</a:t>
            </a:r>
          </a:p>
          <a:p>
            <a:pPr marL="0" indent="0">
              <a:buNone/>
            </a:pPr>
            <a:r>
              <a:rPr lang="en-GB" dirty="0"/>
              <a:t>And remember: we don’t need to try every new idea in the first year!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Increasing income through planned giving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Holding an event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Exploring online giving and contactless donations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CD93-B718-4739-9614-3E32C272F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F PPT Presentation RH logo" id="{AB2C16EA-7E30-9B41-92AE-53CD3CE928E7}" vid="{26DE84BF-A4FB-BA45-9977-3EEBCCF826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7ead7a6-84b1-4173-ae92-3aadd00dabd6" ContentTypeId="0x0101005638FF3708980C46BDFB3E57E1F0B19805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7a2c36836484016beb550f1994bee37 xmlns="2630dbf1-9670-49a5-93a6-011babee3226">
      <Terms xmlns="http://schemas.microsoft.com/office/infopath/2007/PartnerControls"/>
    </o7a2c36836484016beb550f1994bee37>
    <TaxCatchAll xmlns="2630dbf1-9670-49a5-93a6-011babee3226"/>
    <e7ff3f8cafe8453391f5915f4841a855 xmlns="2630dbf1-9670-49a5-93a6-011babee3226">
      <Terms xmlns="http://schemas.microsoft.com/office/infopath/2007/PartnerControls"/>
    </e7ff3f8cafe8453391f5915f4841a855>
    <Review_x0020_Date xmlns="2630dbf1-9670-49a5-93a6-011babee32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mplates and forms" ma:contentTypeID="0x0101005638FF3708980C46BDFB3E57E1F0B1980500645F12BA24B980429B887644A103ABFA" ma:contentTypeVersion="3" ma:contentTypeDescription="" ma:contentTypeScope="" ma:versionID="fb3f5bdd6835d0041e8ecbc1f2271a38">
  <xsd:schema xmlns:xsd="http://www.w3.org/2001/XMLSchema" xmlns:xs="http://www.w3.org/2001/XMLSchema" xmlns:p="http://schemas.microsoft.com/office/2006/metadata/properties" xmlns:ns2="2630dbf1-9670-49a5-93a6-011babee3226" targetNamespace="http://schemas.microsoft.com/office/2006/metadata/properties" ma:root="true" ma:fieldsID="6119992c74e88f0d05459ebf6e38a87c" ns2:_="">
    <xsd:import namespace="2630dbf1-9670-49a5-93a6-011babee3226"/>
    <xsd:element name="properties">
      <xsd:complexType>
        <xsd:sequence>
          <xsd:element name="documentManagement">
            <xsd:complexType>
              <xsd:all>
                <xsd:element ref="ns2:o7a2c36836484016beb550f1994bee37" minOccurs="0"/>
                <xsd:element ref="ns2:TaxCatchAll" minOccurs="0"/>
                <xsd:element ref="ns2:TaxCatchAllLabel" minOccurs="0"/>
                <xsd:element ref="ns2:e7ff3f8cafe8453391f5915f4841a855" minOccurs="0"/>
                <xsd:element ref="ns2:Review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o7a2c36836484016beb550f1994bee37" ma:index="8" nillable="true" ma:taxonomy="true" ma:internalName="o7a2c36836484016beb550f1994bee37" ma:taxonomyFieldName="Topic" ma:displayName="Topic" ma:default="" ma:fieldId="{87a2c368-3648-4016-beb5-50f1994bee37}" ma:sspId="77ead7a6-84b1-4173-ae92-3aadd00dabd6" ma:termSetId="82f369af-b894-4a48-ab24-6ce740e8c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23cd579-a266-4be3-8469-7946924f277b}" ma:internalName="TaxCatchAll" ma:showField="CatchAllData" ma:web="fae3afc3-b46a-4f2d-814f-9aef928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23cd579-a266-4be3-8469-7946924f277b}" ma:internalName="TaxCatchAllLabel" ma:readOnly="true" ma:showField="CatchAllDataLabel" ma:web="fae3afc3-b46a-4f2d-814f-9aef928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ff3f8cafe8453391f5915f4841a855" ma:index="12" nillable="true" ma:taxonomy="true" ma:internalName="e7ff3f8cafe8453391f5915f4841a855" ma:taxonomyFieldName="Audience" ma:displayName="Audience" ma:default="" ma:fieldId="{e7ff3f8c-afe8-4533-91f5-915f4841a855}" ma:sspId="77ead7a6-84b1-4173-ae92-3aadd00dabd6" ma:termSetId="b446326a-473d-4ba6-96e9-be92dc16a7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ew_x0020_Date" ma:index="14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6FA1D-AC89-4F91-A6C6-24FCF6CB975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1D617D4-3D99-4DC6-856E-B285B8140C2A}">
  <ds:schemaRefs>
    <ds:schemaRef ds:uri="2630dbf1-9670-49a5-93a6-011babee3226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06758C-68C8-4B80-89ED-D6532265DD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4FC925-D163-480B-ADA4-E58A36D75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0dbf1-9670-49a5-93a6-011babee3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DBF PPT Presentation RH logo</Template>
  <TotalTime>325</TotalTime>
  <Words>830</Words>
  <Application>Microsoft Office PowerPoint</Application>
  <PresentationFormat>Widescreen</PresentationFormat>
  <Paragraphs>114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Generous Giving</vt:lpstr>
      <vt:lpstr>“If we consider God’s good gifts to each of us, we have much to be thankful for.”</vt:lpstr>
      <vt:lpstr>Prayer is at the heart of preparation</vt:lpstr>
      <vt:lpstr>Our approach: keep it simple with MINT</vt:lpstr>
      <vt:lpstr>Trust</vt:lpstr>
      <vt:lpstr>Need</vt:lpstr>
      <vt:lpstr>Impact</vt:lpstr>
      <vt:lpstr>Mechanism</vt:lpstr>
      <vt:lpstr>First: Understand your congregation</vt:lpstr>
      <vt:lpstr>1. Planned Giving</vt:lpstr>
      <vt:lpstr>1. Planned Giving</vt:lpstr>
      <vt:lpstr>2. Fundraising events: ask the congregation</vt:lpstr>
      <vt:lpstr>3. Online and contactless donations</vt:lpstr>
      <vt:lpstr>Do what is right for your church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Trainer</dc:creator>
  <cp:lastModifiedBy>Anna Hardy</cp:lastModifiedBy>
  <cp:revision>13</cp:revision>
  <cp:lastPrinted>2021-03-16T12:12:39Z</cp:lastPrinted>
  <dcterms:created xsi:type="dcterms:W3CDTF">2021-03-18T16:29:15Z</dcterms:created>
  <dcterms:modified xsi:type="dcterms:W3CDTF">2021-10-28T16:44:09Z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0x0101005638FF3708980C46BDFB3E57E1F0B1980500645F12BA24B980429B887644A103ABFA</vt:lpwstr>
  </property>
  <property fmtid="{D5CDD505-2E9C-101B-9397-08002B2CF9AE}" pid="3" name="Order">
    <vt:r8>87800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Employee Hub area">
    <vt:lpwstr>Staff Handbook</vt:lpwstr>
  </property>
  <property fmtid="{D5CDD505-2E9C-101B-9397-08002B2CF9AE}" pid="7" name="Team">
    <vt:lpwstr>DBF</vt:lpwstr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opic">
    <vt:lpwstr/>
  </property>
  <property fmtid="{D5CDD505-2E9C-101B-9397-08002B2CF9AE}" pid="11" name="Audience">
    <vt:lpwstr/>
  </property>
</Properties>
</file>